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1" r:id="rId6"/>
    <p:sldId id="268" r:id="rId7"/>
    <p:sldId id="262" r:id="rId8"/>
    <p:sldId id="269" r:id="rId9"/>
    <p:sldId id="267" r:id="rId10"/>
    <p:sldId id="264" r:id="rId11"/>
    <p:sldId id="270" r:id="rId12"/>
    <p:sldId id="271" r:id="rId13"/>
    <p:sldId id="272" r:id="rId14"/>
    <p:sldId id="274" r:id="rId15"/>
    <p:sldId id="277" r:id="rId16"/>
    <p:sldId id="275" r:id="rId17"/>
    <p:sldId id="286" r:id="rId18"/>
    <p:sldId id="278" r:id="rId19"/>
    <p:sldId id="279" r:id="rId20"/>
    <p:sldId id="280" r:id="rId21"/>
    <p:sldId id="285" r:id="rId22"/>
    <p:sldId id="281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CF8-1BD4-4C05-A7AF-9DF820380ED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599B-F82A-4527-BB34-369DF611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CF8-1BD4-4C05-A7AF-9DF820380ED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599B-F82A-4527-BB34-369DF611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CF8-1BD4-4C05-A7AF-9DF820380ED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599B-F82A-4527-BB34-369DF611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CF8-1BD4-4C05-A7AF-9DF820380ED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599B-F82A-4527-BB34-369DF611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0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CF8-1BD4-4C05-A7AF-9DF820380ED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599B-F82A-4527-BB34-369DF611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CF8-1BD4-4C05-A7AF-9DF820380ED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599B-F82A-4527-BB34-369DF611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5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CF8-1BD4-4C05-A7AF-9DF820380ED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599B-F82A-4527-BB34-369DF611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8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CF8-1BD4-4C05-A7AF-9DF820380ED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599B-F82A-4527-BB34-369DF611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CF8-1BD4-4C05-A7AF-9DF820380ED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599B-F82A-4527-BB34-369DF611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4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CF8-1BD4-4C05-A7AF-9DF820380ED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599B-F82A-4527-BB34-369DF611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CF8-1BD4-4C05-A7AF-9DF820380ED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599B-F82A-4527-BB34-369DF611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4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ACF8-1BD4-4C05-A7AF-9DF820380ED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C599B-F82A-4527-BB34-369DF611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1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mporal_lines" TargetMode="External"/><Relationship Id="rId2" Type="http://schemas.openxmlformats.org/officeDocument/2006/relationships/hyperlink" Target="https://en.wikipedia.org/wiki/Human_skul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Zygomatic_arch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ep_temporal_arteries" TargetMode="External"/><Relationship Id="rId7" Type="http://schemas.openxmlformats.org/officeDocument/2006/relationships/hyperlink" Target="https://en.wikipedia.org/wiki/Deep_temporal_nerves" TargetMode="External"/><Relationship Id="rId2" Type="http://schemas.openxmlformats.org/officeDocument/2006/relationships/hyperlink" Target="https://en.wikipedia.org/wiki/Temporalis_musc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Zygomaticotemporal_nerve" TargetMode="External"/><Relationship Id="rId5" Type="http://schemas.openxmlformats.org/officeDocument/2006/relationships/hyperlink" Target="https://en.wikipedia.org/wiki/External_carotid" TargetMode="External"/><Relationship Id="rId4" Type="http://schemas.openxmlformats.org/officeDocument/2006/relationships/hyperlink" Target="https://en.wikipedia.org/wiki/Superficial_temporal_arter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Temporal fossa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The </a:t>
            </a:r>
            <a:r>
              <a:rPr lang="en-US" b="1" dirty="0"/>
              <a:t>temporal fossa</a:t>
            </a:r>
            <a:r>
              <a:rPr lang="en-US" dirty="0"/>
              <a:t> is a shallow depression on the side of the </a:t>
            </a:r>
            <a:r>
              <a:rPr lang="en-US" dirty="0">
                <a:hlinkClick r:id="rId2" tooltip="Human skull"/>
              </a:rPr>
              <a:t>skull</a:t>
            </a:r>
            <a:r>
              <a:rPr lang="en-US" dirty="0"/>
              <a:t> bounded by the </a:t>
            </a:r>
            <a:r>
              <a:rPr lang="en-US" dirty="0">
                <a:hlinkClick r:id="rId3" tooltip="Temporal lines"/>
              </a:rPr>
              <a:t>temporal lines</a:t>
            </a:r>
            <a:r>
              <a:rPr lang="en-US" dirty="0"/>
              <a:t> and terminating below the level of the </a:t>
            </a:r>
            <a:r>
              <a:rPr lang="en-US" dirty="0">
                <a:hlinkClick r:id="rId4" tooltip="Zygomatic arch"/>
              </a:rPr>
              <a:t>zygomatic arch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4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88" y="440267"/>
            <a:ext cx="10224911" cy="1250422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Deep Temporal Arteries:</a:t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/>
              <a:t>•Originate from the </a:t>
            </a:r>
            <a:r>
              <a:rPr lang="en-US" sz="2700" dirty="0">
                <a:solidFill>
                  <a:srgbClr val="FF0000"/>
                </a:solidFill>
              </a:rPr>
              <a:t>maxillary artery </a:t>
            </a:r>
            <a:r>
              <a:rPr lang="en-US" sz="2700" dirty="0"/>
              <a:t>in the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infratemporal fossa</a:t>
            </a:r>
            <a:r>
              <a:rPr lang="en-US" sz="2700" dirty="0"/>
              <a:t>.</a:t>
            </a:r>
            <a:br>
              <a:rPr lang="en-US" sz="2700" dirty="0"/>
            </a:br>
            <a:r>
              <a:rPr lang="en-US" sz="2700" dirty="0"/>
              <a:t>•Travel superiorly with the deep temporal nerves; Anastomoses with Middle temporal arteries.</a:t>
            </a:r>
            <a:br>
              <a:rPr lang="en-US" sz="2700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596" y="1825625"/>
            <a:ext cx="69408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Middle Temporal Artery: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/>
              <a:t>•A branch of the </a:t>
            </a:r>
            <a:r>
              <a:rPr lang="en-US" sz="2400" dirty="0">
                <a:solidFill>
                  <a:srgbClr val="C00000"/>
                </a:solidFill>
              </a:rPr>
              <a:t>superficial temporal artery.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/>
              <a:t>• Penetrates under the temporal fascia and ascend deep to temporalis muscle; Supplies temporalis muscle and anastomoses with deep temporal arteries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1180" y="1855169"/>
            <a:ext cx="5729640" cy="42922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7868356" y="3894667"/>
            <a:ext cx="1092464" cy="3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 rot="10800000" flipH="1">
            <a:off x="8780198" y="3710827"/>
            <a:ext cx="361244" cy="203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INFRATEMPORAL FOSSA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infratemporal fossa is wedge shaped cavity, situated inferior to the temporal fossa and </a:t>
            </a:r>
            <a:r>
              <a:rPr lang="en-US" i="1" dirty="0">
                <a:solidFill>
                  <a:srgbClr val="FF0000"/>
                </a:solidFill>
              </a:rPr>
              <a:t>between the ramus of mandible laterally and the wall of pharynx medially.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22" y="2667410"/>
            <a:ext cx="4113093" cy="35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BOUNDRAIES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Anterior </a:t>
            </a:r>
            <a:r>
              <a:rPr lang="en-US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wall: 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By part of the posterior surface of the maxilla. </a:t>
            </a:r>
          </a:p>
          <a:p>
            <a:r>
              <a:rPr lang="en-US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Posteriorly: 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By the articular tubercle of the temporal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bone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and the spine of the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sphenoid.</a:t>
            </a:r>
          </a:p>
          <a:p>
            <a:pPr marL="0" lv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lvl="0" indent="0"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US" sz="1800" dirty="0" smtClean="0">
                <a:solidFill>
                  <a:srgbClr val="0070C0"/>
                </a:solidFill>
                <a:ea typeface="+mj-ea"/>
                <a:cs typeface="+mj-cs"/>
              </a:rPr>
              <a:t>Superior </a:t>
            </a:r>
            <a:r>
              <a:rPr lang="en-US" sz="1800" dirty="0">
                <a:solidFill>
                  <a:srgbClr val="0070C0"/>
                </a:solidFill>
                <a:ea typeface="+mj-ea"/>
                <a:cs typeface="+mj-cs"/>
              </a:rPr>
              <a:t>wall</a:t>
            </a:r>
            <a:r>
              <a:rPr lang="en-US" sz="1800" dirty="0">
                <a:solidFill>
                  <a:prstClr val="black"/>
                </a:solidFill>
                <a:ea typeface="+mj-ea"/>
                <a:cs typeface="+mj-cs"/>
              </a:rPr>
              <a:t>:</a:t>
            </a:r>
            <a:br>
              <a:rPr lang="en-US" sz="1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1800" dirty="0">
                <a:solidFill>
                  <a:prstClr val="black"/>
                </a:solidFill>
                <a:ea typeface="+mj-ea"/>
                <a:cs typeface="+mj-cs"/>
              </a:rPr>
              <a:t>By the greater wing of the sphenoid, below the infratemporal crest, and containing the foramen </a:t>
            </a:r>
            <a:r>
              <a:rPr lang="en-US" sz="1800" dirty="0" err="1">
                <a:solidFill>
                  <a:prstClr val="black"/>
                </a:solidFill>
                <a:ea typeface="+mj-ea"/>
                <a:cs typeface="+mj-cs"/>
              </a:rPr>
              <a:t>ovale</a:t>
            </a:r>
            <a:r>
              <a:rPr lang="en-US" sz="1800" dirty="0">
                <a:solidFill>
                  <a:prstClr val="black"/>
                </a:solidFill>
                <a:ea typeface="+mj-ea"/>
                <a:cs typeface="+mj-cs"/>
              </a:rPr>
              <a:t> and the foramen </a:t>
            </a:r>
            <a:r>
              <a:rPr lang="en-US" sz="1800" dirty="0" err="1">
                <a:solidFill>
                  <a:prstClr val="black"/>
                </a:solidFill>
                <a:ea typeface="+mj-ea"/>
                <a:cs typeface="+mj-cs"/>
              </a:rPr>
              <a:t>spinosum</a:t>
            </a:r>
            <a:r>
              <a:rPr lang="en-US" sz="1800" dirty="0">
                <a:solidFill>
                  <a:prstClr val="black"/>
                </a:solidFill>
                <a:ea typeface="+mj-ea"/>
                <a:cs typeface="+mj-cs"/>
              </a:rPr>
              <a:t>. </a:t>
            </a:r>
            <a:endParaRPr lang="en-US" sz="1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Medial </a:t>
            </a:r>
            <a:r>
              <a:rPr lang="en-US" sz="1800" dirty="0">
                <a:solidFill>
                  <a:srgbClr val="0070C0"/>
                </a:solidFill>
              </a:rPr>
              <a:t>wall</a:t>
            </a:r>
            <a:r>
              <a:rPr lang="en-US" sz="1800" dirty="0">
                <a:solidFill>
                  <a:prstClr val="black"/>
                </a:solidFill>
              </a:rPr>
              <a:t>:</a:t>
            </a: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Is formed anteriorly by the lateral plate of the pterygoid process and more posteriorly by the pharynx and two muscles of palate .</a:t>
            </a:r>
          </a:p>
          <a:p>
            <a:pPr marL="0" indent="0">
              <a:buNone/>
            </a:pPr>
            <a:endParaRPr lang="ar-IQ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0" y="214264"/>
            <a:ext cx="6400800" cy="415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056" y="86996"/>
            <a:ext cx="9949744" cy="665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79022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0070C0"/>
                </a:solidFill>
              </a:rPr>
              <a:t>Lateral wall: </a:t>
            </a:r>
            <a:r>
              <a:rPr lang="en-US" sz="3100" dirty="0"/>
              <a:t>By the ramus of mandible, which contains the mandibular foramen.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sz="2400" dirty="0">
                <a:solidFill>
                  <a:srgbClr val="FF0000"/>
                </a:solidFill>
              </a:rPr>
              <a:t>Mandibular canal</a:t>
            </a:r>
            <a:r>
              <a:rPr lang="en-US" sz="2400" dirty="0"/>
              <a:t> Through which the inferior alveolar nerve passes.</a:t>
            </a:r>
          </a:p>
          <a:p>
            <a:pPr marL="0" indent="0">
              <a:buNone/>
            </a:pPr>
            <a:r>
              <a:rPr lang="en-US" sz="2400" dirty="0"/>
              <a:t>This also contains the </a:t>
            </a:r>
            <a:r>
              <a:rPr lang="en-US" sz="2400" dirty="0" err="1">
                <a:solidFill>
                  <a:srgbClr val="FF0000"/>
                </a:solidFill>
              </a:rPr>
              <a:t>lingula</a:t>
            </a:r>
            <a:r>
              <a:rPr lang="en-US" sz="2400" dirty="0"/>
              <a:t>, which overlies the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mandibular </a:t>
            </a:r>
            <a:r>
              <a:rPr lang="en-US" sz="2400" dirty="0"/>
              <a:t>foramen antero-medially.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dirty="0">
                <a:solidFill>
                  <a:srgbClr val="FF0000"/>
                </a:solidFill>
              </a:rPr>
              <a:t>Mylohyoid groove </a:t>
            </a:r>
            <a:r>
              <a:rPr lang="en-US" sz="2400" dirty="0"/>
              <a:t>descends obliquely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transmitting </a:t>
            </a:r>
            <a:r>
              <a:rPr lang="en-US" sz="2400" dirty="0"/>
              <a:t>the mylohyoid nerve </a:t>
            </a:r>
            <a:r>
              <a:rPr lang="ar-IQ" sz="2400" dirty="0" smtClean="0"/>
              <a:t>.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68" y="2711273"/>
            <a:ext cx="4870698" cy="31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689" y="476621"/>
            <a:ext cx="10182578" cy="592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following anatomical structures pass through the infratemporal fossa: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5131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 smtClean="0"/>
              <a:t>1.the </a:t>
            </a:r>
            <a:r>
              <a:rPr lang="en-US" sz="4000" dirty="0"/>
              <a:t>temporalis muscle</a:t>
            </a:r>
          </a:p>
          <a:p>
            <a:pPr marL="0" indent="0">
              <a:buNone/>
            </a:pPr>
            <a:r>
              <a:rPr lang="en-US" sz="4000" dirty="0" smtClean="0"/>
              <a:t>2.the </a:t>
            </a:r>
            <a:r>
              <a:rPr lang="en-US" sz="4000" dirty="0"/>
              <a:t>lateral pterygoid muscle</a:t>
            </a:r>
          </a:p>
          <a:p>
            <a:pPr marL="0" indent="0">
              <a:buNone/>
            </a:pPr>
            <a:r>
              <a:rPr lang="en-US" sz="4000" dirty="0" smtClean="0"/>
              <a:t>3.the </a:t>
            </a:r>
            <a:r>
              <a:rPr lang="en-US" sz="4000" dirty="0"/>
              <a:t>medial pterygoid muscle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4.the </a:t>
            </a:r>
            <a:r>
              <a:rPr lang="en-US" sz="4000" dirty="0">
                <a:solidFill>
                  <a:srgbClr val="FF0000"/>
                </a:solidFill>
              </a:rPr>
              <a:t>maxillary artery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5.the </a:t>
            </a:r>
            <a:r>
              <a:rPr lang="en-US" sz="4000" dirty="0">
                <a:solidFill>
                  <a:srgbClr val="0070C0"/>
                </a:solidFill>
              </a:rPr>
              <a:t>pterygoid venous plexus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6.the</a:t>
            </a:r>
            <a:r>
              <a:rPr lang="en-US" sz="4000" dirty="0" smtClean="0"/>
              <a:t>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mandibular nerve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7.the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posterior superior alveolar nerve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8.the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chorda tympani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9.the 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</a:rPr>
              <a:t>otic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 ganglion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10.the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lesser petrosal nerve</a:t>
            </a:r>
          </a:p>
        </p:txBody>
      </p:sp>
    </p:spTree>
    <p:extLst>
      <p:ext uri="{BB962C8B-B14F-4D97-AF65-F5344CB8AC3E}">
        <p14:creationId xmlns:p14="http://schemas.microsoft.com/office/powerpoint/2010/main" val="34797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1-Muscles: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7465" y="1997309"/>
            <a:ext cx="4265523" cy="3163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5066" y="14347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1) The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lateral pterygoid or external pterygoid </a:t>
            </a:r>
            <a:r>
              <a:rPr lang="en-US" dirty="0"/>
              <a:t>is a muscle of mastication with two heads. It lies superiorly to the medial pterygoid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066" y="2358052"/>
            <a:ext cx="6239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Origin and insertion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upper/superior head </a:t>
            </a:r>
            <a:r>
              <a:rPr lang="en-US" dirty="0"/>
              <a:t>originates on the </a:t>
            </a:r>
            <a:r>
              <a:rPr lang="en-US" dirty="0">
                <a:solidFill>
                  <a:srgbClr val="FF0000"/>
                </a:solidFill>
              </a:rPr>
              <a:t>infratemporal surface and infratemporal crest of the greater wing of the sphenoid bone </a:t>
            </a:r>
            <a:r>
              <a:rPr lang="en-US" dirty="0"/>
              <a:t>and inserts onto the </a:t>
            </a:r>
            <a:r>
              <a:rPr lang="en-US" dirty="0">
                <a:solidFill>
                  <a:srgbClr val="0070C0"/>
                </a:solidFill>
              </a:rPr>
              <a:t>articular disc and fibrous capsule of the temporomandibular joint.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lower/inferior head </a:t>
            </a:r>
            <a:r>
              <a:rPr lang="en-US" dirty="0"/>
              <a:t>originates on the </a:t>
            </a:r>
            <a:r>
              <a:rPr lang="en-US" dirty="0">
                <a:solidFill>
                  <a:srgbClr val="FF0000"/>
                </a:solidFill>
              </a:rPr>
              <a:t>lateral surface of the lateral pterygoid plate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and inserts onto the </a:t>
            </a:r>
            <a:r>
              <a:rPr lang="en-US" dirty="0">
                <a:solidFill>
                  <a:srgbClr val="0070C0"/>
                </a:solidFill>
              </a:rPr>
              <a:t>neck of </a:t>
            </a:r>
            <a:r>
              <a:rPr lang="en-US" dirty="0" smtClean="0">
                <a:solidFill>
                  <a:srgbClr val="0070C0"/>
                </a:solidFill>
              </a:rPr>
              <a:t>condyle </a:t>
            </a:r>
            <a:r>
              <a:rPr lang="en-US" dirty="0">
                <a:solidFill>
                  <a:srgbClr val="0070C0"/>
                </a:solidFill>
              </a:rPr>
              <a:t>process of the mandible; </a:t>
            </a:r>
            <a:endParaRPr lang="ar-IQ" dirty="0" smtClean="0">
              <a:solidFill>
                <a:srgbClr val="0070C0"/>
              </a:solidFill>
            </a:endParaRPr>
          </a:p>
          <a:p>
            <a:r>
              <a:rPr lang="en-US" b="1" u="sng" dirty="0" smtClean="0"/>
              <a:t>innervation</a:t>
            </a:r>
          </a:p>
          <a:p>
            <a:r>
              <a:rPr lang="en-US" dirty="0" smtClean="0"/>
              <a:t>The mandibular nerve</a:t>
            </a:r>
            <a:r>
              <a:rPr lang="en-US" dirty="0"/>
              <a:t>, specifically the lateral pterygoid nerve, innervates the lateral pterygoid muscle. </a:t>
            </a:r>
            <a:endParaRPr lang="en-US" dirty="0" smtClean="0"/>
          </a:p>
          <a:p>
            <a:r>
              <a:rPr lang="en-US" b="1" u="sng" dirty="0" smtClean="0"/>
              <a:t>Function</a:t>
            </a:r>
            <a:endParaRPr lang="en-US" b="1" u="sng" dirty="0"/>
          </a:p>
          <a:p>
            <a:r>
              <a:rPr lang="en-US" dirty="0"/>
              <a:t>The primary function of the lateral pterygoid muscle is to pull the head of the condyle out of the mandibular fossa along the articular eminence to </a:t>
            </a:r>
            <a:r>
              <a:rPr lang="en-US" i="1" u="sng" dirty="0">
                <a:solidFill>
                  <a:srgbClr val="C00000"/>
                </a:solidFill>
              </a:rPr>
              <a:t>protrude the mandible</a:t>
            </a:r>
            <a:r>
              <a:rPr lang="en-US" dirty="0"/>
              <a:t>. </a:t>
            </a:r>
            <a:r>
              <a:rPr lang="en-US" b="1" dirty="0" smtClean="0"/>
              <a:t>Opens the mouth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738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2) The </a:t>
            </a:r>
            <a:r>
              <a:rPr lang="en-US" sz="2400" dirty="0">
                <a:solidFill>
                  <a:srgbClr val="FF0000"/>
                </a:solidFill>
              </a:rPr>
              <a:t>medial pterygoid (or internal pterygoid muscle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is </a:t>
            </a:r>
            <a:r>
              <a:rPr lang="en-US" sz="2400" dirty="0"/>
              <a:t>a thick, quadrilateral muscle of mastication.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It </a:t>
            </a:r>
            <a:r>
              <a:rPr lang="en-US" sz="1800" dirty="0"/>
              <a:t>consists of two heads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The bulk of the muscle arises as a 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deep head </a:t>
            </a:r>
            <a:r>
              <a:rPr lang="en-US" sz="1800" dirty="0"/>
              <a:t>from </a:t>
            </a:r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dirty="0">
                <a:solidFill>
                  <a:srgbClr val="FF0000"/>
                </a:solidFill>
              </a:rPr>
              <a:t>medial surface of the lateral pterygoid plate.</a:t>
            </a:r>
          </a:p>
          <a:p>
            <a:r>
              <a:rPr lang="en-US" sz="1800" dirty="0"/>
              <a:t>The smaller, </a:t>
            </a:r>
            <a:r>
              <a:rPr lang="en-US" sz="1800" b="1" i="1" dirty="0"/>
              <a:t>superficial head </a:t>
            </a:r>
            <a:r>
              <a:rPr lang="en-US" sz="1800" dirty="0"/>
              <a:t>originates from the </a:t>
            </a:r>
            <a:r>
              <a:rPr lang="en-US" sz="1800" dirty="0">
                <a:solidFill>
                  <a:srgbClr val="FF0000"/>
                </a:solidFill>
              </a:rPr>
              <a:t>maxillary tuberosity</a:t>
            </a:r>
            <a:r>
              <a:rPr lang="en-US" sz="1800" dirty="0"/>
              <a:t> 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Its fibers pass downward, lateral, and posterior, and are inserted, </a:t>
            </a:r>
            <a:r>
              <a:rPr lang="en-US" sz="1800" dirty="0" smtClean="0"/>
              <a:t>into </a:t>
            </a:r>
            <a:r>
              <a:rPr lang="en-US" sz="1800" dirty="0"/>
              <a:t>the </a:t>
            </a:r>
            <a:r>
              <a:rPr lang="en-US" sz="1800" dirty="0">
                <a:solidFill>
                  <a:srgbClr val="0070C0"/>
                </a:solidFill>
              </a:rPr>
              <a:t>lower and back part of the medial surface of the ramus and angle of the mandible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Innervation</a:t>
            </a:r>
          </a:p>
          <a:p>
            <a:r>
              <a:rPr lang="en-US" sz="1800" dirty="0"/>
              <a:t>Medial pterygoid is innervated by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nerve to medial pterygoid (a branch of the mandibular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nerve).</a:t>
            </a:r>
          </a:p>
          <a:p>
            <a:r>
              <a:rPr lang="en-US" sz="1800" b="1" dirty="0"/>
              <a:t>A</a:t>
            </a:r>
            <a:r>
              <a:rPr lang="en-US" sz="1800" b="1" u="sng" dirty="0" smtClean="0"/>
              <a:t>ctions:</a:t>
            </a:r>
          </a:p>
          <a:p>
            <a:r>
              <a:rPr lang="en-US" sz="1800" i="1" dirty="0">
                <a:solidFill>
                  <a:srgbClr val="002060"/>
                </a:solidFill>
              </a:rPr>
              <a:t>Elevation of the mandible (</a:t>
            </a:r>
            <a:r>
              <a:rPr lang="en-US" sz="1800" b="1" i="1" dirty="0">
                <a:solidFill>
                  <a:srgbClr val="002060"/>
                </a:solidFill>
              </a:rPr>
              <a:t>closes the jaw</a:t>
            </a:r>
            <a:r>
              <a:rPr lang="en-US" sz="1800" i="1" dirty="0">
                <a:solidFill>
                  <a:srgbClr val="002060"/>
                </a:solidFill>
              </a:rPr>
              <a:t>)</a:t>
            </a:r>
          </a:p>
          <a:p>
            <a:r>
              <a:rPr lang="en-US" sz="1800" i="1" dirty="0">
                <a:solidFill>
                  <a:srgbClr val="002060"/>
                </a:solidFill>
              </a:rPr>
              <a:t>Minor contribution to protrusion of the mandible</a:t>
            </a:r>
          </a:p>
          <a:p>
            <a:r>
              <a:rPr lang="en-US" sz="1800" i="1" dirty="0">
                <a:solidFill>
                  <a:srgbClr val="002060"/>
                </a:solidFill>
              </a:rPr>
              <a:t>Assistance in mastication</a:t>
            </a:r>
            <a:endParaRPr lang="en-US" sz="1800" i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978" y="135466"/>
            <a:ext cx="3431821" cy="276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0"/>
            <a:ext cx="10848975" cy="6715125"/>
          </a:xfrm>
        </p:spPr>
      </p:pic>
    </p:spTree>
    <p:extLst>
      <p:ext uri="{BB962C8B-B14F-4D97-AF65-F5344CB8AC3E}">
        <p14:creationId xmlns:p14="http://schemas.microsoft.com/office/powerpoint/2010/main" val="19784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- nerves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6867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1) Mandibular </a:t>
            </a:r>
            <a:r>
              <a:rPr lang="en-US" sz="2000" dirty="0">
                <a:solidFill>
                  <a:srgbClr val="FF0000"/>
                </a:solidFill>
              </a:rPr>
              <a:t>nerve</a:t>
            </a:r>
            <a:r>
              <a:rPr lang="en-US" sz="2000" dirty="0"/>
              <a:t> – a branch of the trigeminal nerve (CN V). It enters the fossa via the foramen </a:t>
            </a:r>
            <a:r>
              <a:rPr lang="en-US" sz="2000" dirty="0" err="1"/>
              <a:t>ovale</a:t>
            </a:r>
            <a:r>
              <a:rPr lang="en-US" sz="2000" dirty="0"/>
              <a:t>, giving rise to motor and sensory branches.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2) Chorda </a:t>
            </a:r>
            <a:r>
              <a:rPr lang="en-US" sz="2000" dirty="0">
                <a:solidFill>
                  <a:srgbClr val="FF0000"/>
                </a:solidFill>
              </a:rPr>
              <a:t>tympani</a:t>
            </a:r>
            <a:r>
              <a:rPr lang="en-US" sz="2000" dirty="0"/>
              <a:t> – a branch of the facial nerve (CN VII). It follows the anatomical course of the lingual nerve and provides taste innervation to the anterior 2/3 of the tongue.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3) Otic </a:t>
            </a:r>
            <a:r>
              <a:rPr lang="en-US" sz="2000" dirty="0">
                <a:solidFill>
                  <a:srgbClr val="FF0000"/>
                </a:solidFill>
              </a:rPr>
              <a:t>ganglion </a:t>
            </a:r>
            <a:r>
              <a:rPr lang="en-US" sz="2000" dirty="0"/>
              <a:t>– a parasympathetic </a:t>
            </a:r>
            <a:r>
              <a:rPr lang="en-US" sz="2000" dirty="0" err="1" smtClean="0"/>
              <a:t>fibres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leaving </a:t>
            </a:r>
            <a:r>
              <a:rPr lang="en-US" sz="2000" dirty="0" smtClean="0"/>
              <a:t>this </a:t>
            </a:r>
            <a:r>
              <a:rPr lang="en-US" sz="2000" dirty="0" err="1" smtClean="0"/>
              <a:t>gangolion</a:t>
            </a:r>
            <a:r>
              <a:rPr lang="en-US" sz="2000" dirty="0" smtClean="0"/>
              <a:t> </a:t>
            </a:r>
            <a:r>
              <a:rPr lang="en-US" sz="2000" dirty="0"/>
              <a:t>to reach the parotid gland.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423" y="2722430"/>
            <a:ext cx="5966178" cy="39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044" y="365125"/>
            <a:ext cx="8353778" cy="67620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579556" y="3115733"/>
            <a:ext cx="1411111" cy="3273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947378" y="5497689"/>
            <a:ext cx="1749778" cy="5305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76444" y="6028267"/>
            <a:ext cx="2020712" cy="2822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52267" y="6434667"/>
            <a:ext cx="2223911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06134" y="3554677"/>
            <a:ext cx="1625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04444" y="2957689"/>
            <a:ext cx="948267" cy="4854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83467" y="2957689"/>
            <a:ext cx="948267" cy="4854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946400" y="2630311"/>
            <a:ext cx="1185334" cy="3273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477956" y="3554677"/>
            <a:ext cx="1896533" cy="4303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3-MAXILLARY </a:t>
            </a:r>
            <a:r>
              <a:rPr lang="en-US" dirty="0">
                <a:solidFill>
                  <a:srgbClr val="C00000"/>
                </a:solidFill>
              </a:rPr>
              <a:t>ARTERY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219200"/>
            <a:ext cx="10706100" cy="4957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D5156"/>
                </a:solidFill>
                <a:latin typeface="Google Sans"/>
              </a:rPr>
              <a:t> </a:t>
            </a:r>
            <a:r>
              <a:rPr lang="en-US" sz="1600" dirty="0">
                <a:solidFill>
                  <a:srgbClr val="040C28"/>
                </a:solidFill>
                <a:latin typeface="Google Sans"/>
              </a:rPr>
              <a:t>The maxillary artery</a:t>
            </a:r>
            <a:r>
              <a:rPr lang="en-US" sz="1600" dirty="0">
                <a:solidFill>
                  <a:srgbClr val="4D5156"/>
                </a:solidFill>
                <a:latin typeface="Google Sans"/>
              </a:rPr>
              <a:t> originates within the parotid gland and travels anteriorly toward where it is between the neck of the mandible and </a:t>
            </a:r>
            <a:r>
              <a:rPr lang="en-US" sz="1600" dirty="0" err="1">
                <a:solidFill>
                  <a:srgbClr val="4D5156"/>
                </a:solidFill>
                <a:latin typeface="Google Sans"/>
              </a:rPr>
              <a:t>sphenomandibular</a:t>
            </a:r>
            <a:r>
              <a:rPr lang="en-US" sz="1600" dirty="0">
                <a:solidFill>
                  <a:srgbClr val="4D5156"/>
                </a:solidFill>
                <a:latin typeface="Google Sans"/>
              </a:rPr>
              <a:t> ligament at which point the artery is now in the infratemporal fossa and usually lateral to the lateral pterygoid </a:t>
            </a:r>
            <a:r>
              <a:rPr lang="en-US" sz="1600" dirty="0" smtClean="0">
                <a:solidFill>
                  <a:srgbClr val="4D5156"/>
                </a:solidFill>
                <a:latin typeface="Google Sans"/>
              </a:rPr>
              <a:t>muscle</a:t>
            </a:r>
            <a:r>
              <a:rPr lang="en-US" sz="1600" dirty="0" smtClean="0"/>
              <a:t> </a:t>
            </a:r>
            <a:r>
              <a:rPr lang="en-US" sz="1800" dirty="0"/>
              <a:t>and is divided into three parts based on its relation to the </a:t>
            </a:r>
            <a:r>
              <a:rPr lang="en-US" sz="1800" dirty="0" smtClean="0"/>
              <a:t>lateral pterygoid </a:t>
            </a:r>
            <a:r>
              <a:rPr lang="en-US" sz="1800" dirty="0"/>
              <a:t>muscle</a:t>
            </a:r>
            <a:r>
              <a:rPr lang="en-US" dirty="0"/>
              <a:t>.</a:t>
            </a:r>
          </a:p>
          <a:p>
            <a:r>
              <a:rPr lang="en-US" dirty="0"/>
              <a:t>•1st (</a:t>
            </a:r>
            <a:r>
              <a:rPr lang="en-US" dirty="0">
                <a:solidFill>
                  <a:srgbClr val="FF0000"/>
                </a:solidFill>
              </a:rPr>
              <a:t>mandibular) </a:t>
            </a:r>
            <a:r>
              <a:rPr lang="en-US" dirty="0" smtClean="0"/>
              <a:t>Deep </a:t>
            </a:r>
            <a:r>
              <a:rPr lang="en-US" dirty="0"/>
              <a:t>to the condyle of mandible</a:t>
            </a:r>
          </a:p>
          <a:p>
            <a:r>
              <a:rPr lang="en-US" dirty="0"/>
              <a:t>•2nd (</a:t>
            </a:r>
            <a:r>
              <a:rPr lang="en-US" dirty="0">
                <a:solidFill>
                  <a:srgbClr val="FF0000"/>
                </a:solidFill>
              </a:rPr>
              <a:t>pterygoid</a:t>
            </a:r>
            <a:r>
              <a:rPr lang="en-US" dirty="0"/>
              <a:t>) </a:t>
            </a:r>
            <a:r>
              <a:rPr lang="en-US" dirty="0" smtClean="0"/>
              <a:t>Neighborhood </a:t>
            </a:r>
            <a:r>
              <a:rPr lang="en-US" dirty="0"/>
              <a:t>of lateral pterygoid muscle</a:t>
            </a:r>
          </a:p>
          <a:p>
            <a:r>
              <a:rPr lang="en-US" dirty="0"/>
              <a:t>•3rd (</a:t>
            </a:r>
            <a:r>
              <a:rPr lang="en-US" dirty="0" smtClean="0">
                <a:solidFill>
                  <a:srgbClr val="FF0000"/>
                </a:solidFill>
              </a:rPr>
              <a:t>pterygopalatine</a:t>
            </a:r>
            <a:r>
              <a:rPr lang="en-US" dirty="0" smtClean="0"/>
              <a:t>)</a:t>
            </a:r>
          </a:p>
          <a:p>
            <a:r>
              <a:rPr lang="en-US" sz="2400" dirty="0" smtClean="0"/>
              <a:t>Inside </a:t>
            </a:r>
            <a:r>
              <a:rPr lang="en-US" sz="2400" dirty="0"/>
              <a:t>the infratemporal </a:t>
            </a:r>
            <a:r>
              <a:rPr lang="en-US" sz="2400" dirty="0" smtClean="0"/>
              <a:t>fossa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extends into the pterygopalatine fossa)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867" y="3562338"/>
            <a:ext cx="5983111" cy="31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u="sng" dirty="0"/>
              <a:t>BRANCHES OF MAXILLARY </a:t>
            </a:r>
            <a:r>
              <a:rPr lang="en-US" sz="3600" b="1" i="1" u="sng" dirty="0" smtClean="0"/>
              <a:t>ARTERY within infratemporal fossa</a:t>
            </a:r>
            <a:r>
              <a:rPr lang="en-US" b="1" i="1" u="sng" dirty="0"/>
              <a:t/>
            </a:r>
            <a:br>
              <a:rPr lang="en-US" b="1" i="1" u="sng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</a:t>
            </a:r>
            <a:r>
              <a:rPr lang="en-US" dirty="0"/>
              <a:t>Internal maxillary branches found within the infratemporal fossa including the: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1. Middle </a:t>
            </a:r>
            <a:r>
              <a:rPr lang="en-US" dirty="0">
                <a:solidFill>
                  <a:srgbClr val="FF0000"/>
                </a:solidFill>
              </a:rPr>
              <a:t>meningeal artery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2. Inferior </a:t>
            </a:r>
            <a:r>
              <a:rPr lang="en-US" dirty="0">
                <a:solidFill>
                  <a:srgbClr val="FF0000"/>
                </a:solidFill>
              </a:rPr>
              <a:t>alveolar artery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3. Deep </a:t>
            </a:r>
            <a:r>
              <a:rPr lang="en-US" dirty="0">
                <a:solidFill>
                  <a:srgbClr val="FF0000"/>
                </a:solidFill>
              </a:rPr>
              <a:t>temporal artery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4. Buccal </a:t>
            </a:r>
            <a:r>
              <a:rPr lang="en-US" dirty="0">
                <a:solidFill>
                  <a:srgbClr val="FF0000"/>
                </a:solidFill>
              </a:rPr>
              <a:t>artery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018" y="2441707"/>
            <a:ext cx="6890926" cy="4416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8018" y="3420533"/>
            <a:ext cx="1177982" cy="270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49333" y="4707467"/>
            <a:ext cx="9595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329333" y="4842933"/>
            <a:ext cx="1286934" cy="451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29333" y="3860800"/>
            <a:ext cx="14562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19644" y="2946400"/>
            <a:ext cx="93415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4.PTERYGOID </a:t>
            </a:r>
            <a:r>
              <a:rPr lang="en-US" b="1" dirty="0"/>
              <a:t>PLEXUS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The pterygoid plexus is a network of veins between medial and lateral pterygoid </a:t>
            </a:r>
            <a:r>
              <a:rPr lang="en-US" dirty="0" smtClean="0"/>
              <a:t>muscles</a:t>
            </a:r>
          </a:p>
          <a:p>
            <a:pPr marL="0" indent="0">
              <a:buNone/>
            </a:pPr>
            <a:r>
              <a:rPr lang="en-US" dirty="0" smtClean="0"/>
              <a:t>•Tributaries </a:t>
            </a:r>
            <a:r>
              <a:rPr lang="en-US" dirty="0"/>
              <a:t>are those veins which accompany branches of maxillary artery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•Plexus is drain by maxillary vein.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382" y="3196092"/>
            <a:ext cx="6274218" cy="37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CHORDA </a:t>
            </a:r>
            <a:r>
              <a:rPr lang="en-US" dirty="0"/>
              <a:t>TAMPANI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 </a:t>
            </a:r>
            <a:r>
              <a:rPr lang="en-US" dirty="0"/>
              <a:t>A branch of facial nerve carrying </a:t>
            </a:r>
            <a:r>
              <a:rPr lang="en-US" dirty="0">
                <a:solidFill>
                  <a:srgbClr val="FF0000"/>
                </a:solidFill>
              </a:rPr>
              <a:t>taste</a:t>
            </a:r>
            <a:r>
              <a:rPr lang="en-US" dirty="0"/>
              <a:t> fibers from the anterior two thirds of the tongue.</a:t>
            </a:r>
          </a:p>
          <a:p>
            <a:r>
              <a:rPr lang="en-US" dirty="0"/>
              <a:t>•Joins the lingual nerve in the infratemporal fossa.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935" y="3352799"/>
            <a:ext cx="6998865" cy="33872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855200" y="4533900"/>
            <a:ext cx="1409700" cy="342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Contents</a:t>
            </a:r>
            <a:r>
              <a:rPr lang="ar-IQ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tooltip="Temporalis muscle"/>
              </a:rPr>
              <a:t>Temporalis </a:t>
            </a:r>
            <a:r>
              <a:rPr lang="en-US" dirty="0">
                <a:hlinkClick r:id="rId2" tooltip="Temporalis muscle"/>
              </a:rPr>
              <a:t>muscle</a:t>
            </a:r>
            <a:endParaRPr lang="en-US" dirty="0"/>
          </a:p>
          <a:p>
            <a:r>
              <a:rPr lang="en-US" dirty="0">
                <a:hlinkClick r:id="rId3" tooltip="Deep temporal arteries"/>
              </a:rPr>
              <a:t>Deep temporal </a:t>
            </a:r>
            <a:r>
              <a:rPr lang="en-US" dirty="0">
                <a:solidFill>
                  <a:srgbClr val="FF0000"/>
                </a:solidFill>
                <a:hlinkClick r:id="rId3" tooltip="Deep temporal arteries"/>
              </a:rPr>
              <a:t>arteries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u="sng" dirty="0" smtClean="0">
                <a:hlinkClick r:id="rId4"/>
              </a:rPr>
              <a:t>Superficial </a:t>
            </a:r>
            <a:r>
              <a:rPr lang="en-US" u="sng" dirty="0">
                <a:hlinkClick r:id="rId4"/>
              </a:rPr>
              <a:t>temporal </a:t>
            </a:r>
            <a:r>
              <a:rPr lang="en-US" u="sng" dirty="0">
                <a:solidFill>
                  <a:srgbClr val="FF0000"/>
                </a:solidFill>
                <a:hlinkClick r:id="rId4"/>
              </a:rPr>
              <a:t>artery</a:t>
            </a:r>
            <a:r>
              <a:rPr lang="en-US" dirty="0"/>
              <a:t> (from </a:t>
            </a:r>
            <a:r>
              <a:rPr lang="en-US" dirty="0">
                <a:hlinkClick r:id="rId5" tooltip="External carotid"/>
              </a:rPr>
              <a:t>external carotid</a:t>
            </a:r>
            <a:r>
              <a:rPr lang="en-US" dirty="0"/>
              <a:t>)</a:t>
            </a:r>
          </a:p>
          <a:p>
            <a:r>
              <a:rPr lang="en-US" dirty="0">
                <a:hlinkClick r:id="rId6" tooltip="Zygomaticotemporal nerve"/>
              </a:rPr>
              <a:t>Zygomaticotemporal nerve</a:t>
            </a:r>
            <a:endParaRPr lang="en-US" dirty="0"/>
          </a:p>
          <a:p>
            <a:r>
              <a:rPr lang="en-US" dirty="0">
                <a:hlinkClick r:id="rId7" tooltip="Deep temporal nerves"/>
              </a:rPr>
              <a:t>Deep temporal </a:t>
            </a:r>
            <a:r>
              <a:rPr lang="en-US" dirty="0" smtClean="0">
                <a:hlinkClick r:id="rId7" tooltip="Deep temporal nerves"/>
              </a:rPr>
              <a:t>nerves</a:t>
            </a:r>
            <a:endParaRPr lang="en-US" dirty="0" smtClean="0"/>
          </a:p>
          <a:p>
            <a:r>
              <a:rPr lang="en-US" u="sng" dirty="0" smtClean="0">
                <a:solidFill>
                  <a:srgbClr val="0070C0"/>
                </a:solidFill>
              </a:rPr>
              <a:t>Middle temporal artery</a:t>
            </a:r>
            <a:endParaRPr lang="en-US" u="sng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3" y="567989"/>
            <a:ext cx="6229349" cy="5768377"/>
          </a:xfrm>
        </p:spPr>
      </p:pic>
    </p:spTree>
    <p:extLst>
      <p:ext uri="{BB962C8B-B14F-4D97-AF65-F5344CB8AC3E}">
        <p14:creationId xmlns:p14="http://schemas.microsoft.com/office/powerpoint/2010/main" val="349393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2404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463" y="511881"/>
            <a:ext cx="2696898" cy="26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9756" y="1949242"/>
            <a:ext cx="4134044" cy="385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1949242"/>
            <a:ext cx="6096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TEMPORAL FASCIA </a:t>
            </a: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The temporal fascia covers the Temporal muscle. </a:t>
            </a: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It is a strong, fibrous investment. </a:t>
            </a: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Above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: it is a single layer, attached to the entire extent of the superior temporal line. </a:t>
            </a: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Below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: it consists of two layers, one of which is attached to the lateral, and the other to the medial border of the zygomatic arch. </a:t>
            </a:r>
          </a:p>
        </p:txBody>
      </p:sp>
    </p:spTree>
    <p:extLst>
      <p:ext uri="{BB962C8B-B14F-4D97-AF65-F5344CB8AC3E}">
        <p14:creationId xmlns:p14="http://schemas.microsoft.com/office/powerpoint/2010/main" val="23882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476250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19" y="890486"/>
            <a:ext cx="7079338" cy="5315052"/>
          </a:xfrm>
        </p:spPr>
      </p:pic>
    </p:spTree>
    <p:extLst>
      <p:ext uri="{BB962C8B-B14F-4D97-AF65-F5344CB8AC3E}">
        <p14:creationId xmlns:p14="http://schemas.microsoft.com/office/powerpoint/2010/main" val="37521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4465" y="1117600"/>
            <a:ext cx="5657113" cy="43201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223788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Deep Temporal Nerves: 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Usually 2 in number; </a:t>
            </a:r>
            <a:r>
              <a:rPr lang="en-US" sz="2000" u="sng" dirty="0">
                <a:solidFill>
                  <a:srgbClr val="FF0000"/>
                </a:solidFill>
                <a:latin typeface="Calibri" panose="020F0502020204030204" pitchFamily="34" charset="0"/>
              </a:rPr>
              <a:t>originates from the anterior branch </a:t>
            </a:r>
            <a:r>
              <a:rPr lang="en-US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of the </a:t>
            </a:r>
            <a:r>
              <a:rPr lang="en-US" sz="20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mandibular nerve</a:t>
            </a:r>
            <a:r>
              <a:rPr lang="en-US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 the infratemporal fossa.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Pass superiorly, around the infratemporal crest of the sphenoid bone, deep to the temporalis muscle to innervate it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457244" y="2991556"/>
            <a:ext cx="1016000" cy="22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432" y="1990813"/>
            <a:ext cx="5071124" cy="3879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31572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Zygomaticotemporal Nerve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Branch of the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zygomatic nerve,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 branch of the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maxillary nerve. 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Originates in the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pterygopalatine fossa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Penetrates temporal fascia to supply 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skin of the temple region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1"/>
          </p:cNvCxnSpPr>
          <p:nvPr/>
        </p:nvCxnSpPr>
        <p:spPr>
          <a:xfrm flipV="1">
            <a:off x="6937432" y="3928533"/>
            <a:ext cx="1235724" cy="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7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1069</Words>
  <Application>Microsoft Office PowerPoint</Application>
  <PresentationFormat>Widescreen</PresentationFormat>
  <Paragraphs>101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Google Sans</vt:lpstr>
      <vt:lpstr>Times New Roman</vt:lpstr>
      <vt:lpstr>Office Theme</vt:lpstr>
      <vt:lpstr>Temporal fossa </vt:lpstr>
      <vt:lpstr>PowerPoint Presentation</vt:lpstr>
      <vt:lpstr>Contents: </vt:lpstr>
      <vt:lpstr>PowerPoint Presentation</vt:lpstr>
      <vt:lpstr>PowerPoint Presentation</vt:lpstr>
      <vt:lpstr>PowerPoint Presentation</vt:lpstr>
      <vt:lpstr>PowerPoint Presentation</vt:lpstr>
      <vt:lpstr>Contents:</vt:lpstr>
      <vt:lpstr>PowerPoint Presentation</vt:lpstr>
      <vt:lpstr>Deep Temporal Arteries: •Originate from the maxillary artery in the infratemporal fossa. •Travel superiorly with the deep temporal nerves; Anastomoses with Middle temporal arteries. </vt:lpstr>
      <vt:lpstr>Middle Temporal Artery: •A branch of the superficial temporal artery. • Penetrates under the temporal fascia and ascend deep to temporalis muscle; Supplies temporalis muscle and anastomoses with deep temporal arteries</vt:lpstr>
      <vt:lpstr>INFRATEMPORAL FOSSA</vt:lpstr>
      <vt:lpstr>BOUNDRAIES  </vt:lpstr>
      <vt:lpstr>PowerPoint Presentation</vt:lpstr>
      <vt:lpstr>Lateral wall: By the ramus of mandible, which contains the mandibular foramen. </vt:lpstr>
      <vt:lpstr>PowerPoint Presentation</vt:lpstr>
      <vt:lpstr>The following anatomical structures pass through the infratemporal fossa: </vt:lpstr>
      <vt:lpstr>1-Muscles:</vt:lpstr>
      <vt:lpstr>2) The medial pterygoid (or internal pterygoid muscle) is a thick, quadrilateral muscle of mastication.</vt:lpstr>
      <vt:lpstr>2- nerves</vt:lpstr>
      <vt:lpstr>PowerPoint Presentation</vt:lpstr>
      <vt:lpstr>3-MAXILLARY ARTERY </vt:lpstr>
      <vt:lpstr>BRANCHES OF MAXILLARY ARTERY within infratemporal fossa </vt:lpstr>
      <vt:lpstr>4.PTERYGOID PLEXUS </vt:lpstr>
      <vt:lpstr>5. CHORDA TAMPANI 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fossa</dc:title>
  <dc:creator>hp1</dc:creator>
  <cp:lastModifiedBy>hp1</cp:lastModifiedBy>
  <cp:revision>52</cp:revision>
  <dcterms:created xsi:type="dcterms:W3CDTF">2020-03-23T21:39:26Z</dcterms:created>
  <dcterms:modified xsi:type="dcterms:W3CDTF">2023-11-06T21:42:24Z</dcterms:modified>
</cp:coreProperties>
</file>