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67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F92"/>
    <a:srgbClr val="2F74B3"/>
    <a:srgbClr val="5D9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0571-3E01-4009-A101-B349DBB351A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819-8ED8-45B9-B86C-337A4324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2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0571-3E01-4009-A101-B349DBB351A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819-8ED8-45B9-B86C-337A4324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0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0571-3E01-4009-A101-B349DBB351A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819-8ED8-45B9-B86C-337A4324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0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0571-3E01-4009-A101-B349DBB351A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819-8ED8-45B9-B86C-337A4324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3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0571-3E01-4009-A101-B349DBB351A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819-8ED8-45B9-B86C-337A4324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0571-3E01-4009-A101-B349DBB351A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819-8ED8-45B9-B86C-337A4324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6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0571-3E01-4009-A101-B349DBB351A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819-8ED8-45B9-B86C-337A4324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9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0571-3E01-4009-A101-B349DBB351A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819-8ED8-45B9-B86C-337A4324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2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0571-3E01-4009-A101-B349DBB351A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819-8ED8-45B9-B86C-337A4324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6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0571-3E01-4009-A101-B349DBB351A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819-8ED8-45B9-B86C-337A4324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1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0571-3E01-4009-A101-B349DBB351A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819-8ED8-45B9-B86C-337A4324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4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20571-3E01-4009-A101-B349DBB351A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4819-8ED8-45B9-B86C-337A4324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3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Anatomy of salivary glands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Major : parotid , submandibular , and sublingual glands</a:t>
            </a:r>
          </a:p>
          <a:p>
            <a:r>
              <a:rPr lang="en-US" dirty="0" smtClean="0"/>
              <a:t>Minor: numerous glands in the oral cavity</a:t>
            </a:r>
          </a:p>
          <a:p>
            <a:endParaRPr lang="ar-IQ" dirty="0"/>
          </a:p>
          <a:p>
            <a:r>
              <a:rPr lang="en-US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prof</a:t>
            </a:r>
            <a:r>
              <a:rPr lang="en-US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Dr. Mushtaq </a:t>
            </a:r>
            <a:r>
              <a:rPr lang="en-US" i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N.Almalki</a:t>
            </a:r>
            <a:endParaRPr lang="ar-IQ" i="1" dirty="0" smtClean="0">
              <a:latin typeface="Adobe Devanagari" panose="02040503050201020203" pitchFamily="18" charset="0"/>
            </a:endParaRPr>
          </a:p>
          <a:p>
            <a:endParaRPr lang="ar-IQ" dirty="0" smtClean="0"/>
          </a:p>
          <a:p>
            <a:endParaRPr lang="ar-IQ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26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954"/>
            <a:ext cx="12192000" cy="671951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185" y="3048001"/>
            <a:ext cx="3371815" cy="333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in on G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67" y="1690688"/>
            <a:ext cx="6671196" cy="42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22"/>
            <a:ext cx="12192000" cy="680417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38" y="960120"/>
            <a:ext cx="6158162" cy="44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5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22"/>
            <a:ext cx="12112978" cy="6804177"/>
          </a:xfrm>
        </p:spPr>
      </p:pic>
    </p:spTree>
    <p:extLst>
      <p:ext uri="{BB962C8B-B14F-4D97-AF65-F5344CB8AC3E}">
        <p14:creationId xmlns:p14="http://schemas.microsoft.com/office/powerpoint/2010/main" val="127347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" y="53823"/>
            <a:ext cx="12148130" cy="6719510"/>
          </a:xfrm>
        </p:spPr>
      </p:pic>
    </p:spTree>
    <p:extLst>
      <p:ext uri="{BB962C8B-B14F-4D97-AF65-F5344CB8AC3E}">
        <p14:creationId xmlns:p14="http://schemas.microsoft.com/office/powerpoint/2010/main" val="342679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22"/>
            <a:ext cx="12192000" cy="6752447"/>
          </a:xfrm>
        </p:spPr>
      </p:pic>
    </p:spTree>
    <p:extLst>
      <p:ext uri="{BB962C8B-B14F-4D97-AF65-F5344CB8AC3E}">
        <p14:creationId xmlns:p14="http://schemas.microsoft.com/office/powerpoint/2010/main" val="19187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Von </a:t>
            </a:r>
            <a:r>
              <a:rPr lang="en-US" dirty="0" err="1">
                <a:solidFill>
                  <a:srgbClr val="0070C0"/>
                </a:solidFill>
              </a:rPr>
              <a:t>Ebner's</a:t>
            </a:r>
            <a:r>
              <a:rPr lang="en-US" dirty="0">
                <a:solidFill>
                  <a:srgbClr val="0070C0"/>
                </a:solidFill>
              </a:rPr>
              <a:t> glands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are glands found in a trough circling the circumvallate papillae on the dorsal surface of the tongue near the terminal sulcus. They secrete a purely serous fluid that begins lipid hydrolysis. They also facilitate the perception of taste through secretion of digestive enzymes and proteins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3431787"/>
            <a:ext cx="4684889" cy="34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50387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97"/>
            <a:ext cx="12192000" cy="70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22"/>
            <a:ext cx="12191999" cy="6778978"/>
          </a:xfrm>
        </p:spPr>
      </p:pic>
      <p:sp>
        <p:nvSpPr>
          <p:cNvPr id="3" name="Rectangle 2"/>
          <p:cNvSpPr/>
          <p:nvPr/>
        </p:nvSpPr>
        <p:spPr>
          <a:xfrm>
            <a:off x="1919112" y="3468511"/>
            <a:ext cx="1207911" cy="406400"/>
          </a:xfrm>
          <a:prstGeom prst="rect">
            <a:avLst/>
          </a:prstGeom>
          <a:solidFill>
            <a:srgbClr val="265F9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545"/>
            <a:ext cx="11593689" cy="6586136"/>
          </a:xfrm>
        </p:spPr>
      </p:pic>
      <p:pic>
        <p:nvPicPr>
          <p:cNvPr id="1026" name="Picture 2" descr="The Parotid Gland - Position - Vasculature - Innervation - TeachMe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77" y="4125555"/>
            <a:ext cx="3409244" cy="21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22" y="365125"/>
            <a:ext cx="6171478" cy="601503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645" y="1690688"/>
            <a:ext cx="5046133" cy="4453104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70C0"/>
            </a:outerShdw>
          </a:effectLst>
        </p:spPr>
      </p:pic>
    </p:spTree>
    <p:extLst>
      <p:ext uri="{BB962C8B-B14F-4D97-AF65-F5344CB8AC3E}">
        <p14:creationId xmlns:p14="http://schemas.microsoft.com/office/powerpoint/2010/main" val="261269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3822"/>
            <a:ext cx="11988800" cy="6804177"/>
          </a:xfrm>
        </p:spPr>
      </p:pic>
    </p:spTree>
    <p:extLst>
      <p:ext uri="{BB962C8B-B14F-4D97-AF65-F5344CB8AC3E}">
        <p14:creationId xmlns:p14="http://schemas.microsoft.com/office/powerpoint/2010/main" val="16068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12"/>
            <a:ext cx="12192000" cy="6767688"/>
          </a:xfrm>
        </p:spPr>
      </p:pic>
    </p:spTree>
    <p:extLst>
      <p:ext uri="{BB962C8B-B14F-4D97-AF65-F5344CB8AC3E}">
        <p14:creationId xmlns:p14="http://schemas.microsoft.com/office/powerpoint/2010/main" val="24763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61244" y="3815644"/>
            <a:ext cx="177235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52712" y="3446312"/>
            <a:ext cx="15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AngsanaUPC" panose="02020603050405020304" pitchFamily="18" charset="-34"/>
              </a:rPr>
              <a:t>frenulum</a:t>
            </a:r>
            <a:endParaRPr lang="en-US" sz="2400" dirty="0">
              <a:solidFill>
                <a:schemeClr val="bg1"/>
              </a:solidFill>
              <a:latin typeface="Yu Mincho Demibold" panose="02020600000000000000" pitchFamily="18" charset="-128"/>
              <a:ea typeface="Yu Mincho Demibold" panose="02020600000000000000" pitchFamily="18" charset="-128"/>
              <a:cs typeface="AngsanaUPC" panose="02020603050405020304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2" y="3815644"/>
            <a:ext cx="4905022" cy="26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81</Words>
  <Application>Microsoft Office PowerPoint</Application>
  <PresentationFormat>Widescreen</PresentationFormat>
  <Paragraphs>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Yu Mincho Demibold</vt:lpstr>
      <vt:lpstr>Adobe Devanagari</vt:lpstr>
      <vt:lpstr>AngsanaUPC</vt:lpstr>
      <vt:lpstr>Arial</vt:lpstr>
      <vt:lpstr>Calibri</vt:lpstr>
      <vt:lpstr>Calibri Light</vt:lpstr>
      <vt:lpstr>Office Theme</vt:lpstr>
      <vt:lpstr>Anatomy of salivary glands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Von Ebner's glands  are glands found in a trough circling the circumvallate papillae on the dorsal surface of the tongue near the terminal sulcus. They secrete a purely serous fluid that begins lipid hydrolysis. They also facilitate the perception of taste through secretion of digestive enzymes and proteins.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hp1</dc:creator>
  <cp:lastModifiedBy>hp1</cp:lastModifiedBy>
  <cp:revision>15</cp:revision>
  <dcterms:created xsi:type="dcterms:W3CDTF">2020-04-07T21:33:44Z</dcterms:created>
  <dcterms:modified xsi:type="dcterms:W3CDTF">2024-03-04T19:34:11Z</dcterms:modified>
</cp:coreProperties>
</file>