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6" r:id="rId9"/>
    <p:sldId id="267" r:id="rId10"/>
    <p:sldId id="268" r:id="rId11"/>
    <p:sldId id="270" r:id="rId12"/>
    <p:sldId id="265"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5" d="100"/>
          <a:sy n="75" d="100"/>
        </p:scale>
        <p:origin x="4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639274-E703-40BA-8690-50B2590AA6C3}"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5B26A-58D2-4155-BA29-32A210E29805}" type="slidenum">
              <a:rPr lang="en-US" smtClean="0"/>
              <a:t>‹#›</a:t>
            </a:fld>
            <a:endParaRPr lang="en-US"/>
          </a:p>
        </p:txBody>
      </p:sp>
    </p:spTree>
    <p:extLst>
      <p:ext uri="{BB962C8B-B14F-4D97-AF65-F5344CB8AC3E}">
        <p14:creationId xmlns:p14="http://schemas.microsoft.com/office/powerpoint/2010/main" val="177668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39274-E703-40BA-8690-50B2590AA6C3}"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5B26A-58D2-4155-BA29-32A210E29805}" type="slidenum">
              <a:rPr lang="en-US" smtClean="0"/>
              <a:t>‹#›</a:t>
            </a:fld>
            <a:endParaRPr lang="en-US"/>
          </a:p>
        </p:txBody>
      </p:sp>
    </p:spTree>
    <p:extLst>
      <p:ext uri="{BB962C8B-B14F-4D97-AF65-F5344CB8AC3E}">
        <p14:creationId xmlns:p14="http://schemas.microsoft.com/office/powerpoint/2010/main" val="249053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39274-E703-40BA-8690-50B2590AA6C3}"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5B26A-58D2-4155-BA29-32A210E29805}" type="slidenum">
              <a:rPr lang="en-US" smtClean="0"/>
              <a:t>‹#›</a:t>
            </a:fld>
            <a:endParaRPr lang="en-US"/>
          </a:p>
        </p:txBody>
      </p:sp>
    </p:spTree>
    <p:extLst>
      <p:ext uri="{BB962C8B-B14F-4D97-AF65-F5344CB8AC3E}">
        <p14:creationId xmlns:p14="http://schemas.microsoft.com/office/powerpoint/2010/main" val="49624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39274-E703-40BA-8690-50B2590AA6C3}"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5B26A-58D2-4155-BA29-32A210E29805}" type="slidenum">
              <a:rPr lang="en-US" smtClean="0"/>
              <a:t>‹#›</a:t>
            </a:fld>
            <a:endParaRPr lang="en-US"/>
          </a:p>
        </p:txBody>
      </p:sp>
    </p:spTree>
    <p:extLst>
      <p:ext uri="{BB962C8B-B14F-4D97-AF65-F5344CB8AC3E}">
        <p14:creationId xmlns:p14="http://schemas.microsoft.com/office/powerpoint/2010/main" val="224616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639274-E703-40BA-8690-50B2590AA6C3}"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5B26A-58D2-4155-BA29-32A210E29805}" type="slidenum">
              <a:rPr lang="en-US" smtClean="0"/>
              <a:t>‹#›</a:t>
            </a:fld>
            <a:endParaRPr lang="en-US"/>
          </a:p>
        </p:txBody>
      </p:sp>
    </p:spTree>
    <p:extLst>
      <p:ext uri="{BB962C8B-B14F-4D97-AF65-F5344CB8AC3E}">
        <p14:creationId xmlns:p14="http://schemas.microsoft.com/office/powerpoint/2010/main" val="386219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39274-E703-40BA-8690-50B2590AA6C3}"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5B26A-58D2-4155-BA29-32A210E29805}" type="slidenum">
              <a:rPr lang="en-US" smtClean="0"/>
              <a:t>‹#›</a:t>
            </a:fld>
            <a:endParaRPr lang="en-US"/>
          </a:p>
        </p:txBody>
      </p:sp>
    </p:spTree>
    <p:extLst>
      <p:ext uri="{BB962C8B-B14F-4D97-AF65-F5344CB8AC3E}">
        <p14:creationId xmlns:p14="http://schemas.microsoft.com/office/powerpoint/2010/main" val="421017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639274-E703-40BA-8690-50B2590AA6C3}"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5B26A-58D2-4155-BA29-32A210E29805}" type="slidenum">
              <a:rPr lang="en-US" smtClean="0"/>
              <a:t>‹#›</a:t>
            </a:fld>
            <a:endParaRPr lang="en-US"/>
          </a:p>
        </p:txBody>
      </p:sp>
    </p:spTree>
    <p:extLst>
      <p:ext uri="{BB962C8B-B14F-4D97-AF65-F5344CB8AC3E}">
        <p14:creationId xmlns:p14="http://schemas.microsoft.com/office/powerpoint/2010/main" val="4272200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639274-E703-40BA-8690-50B2590AA6C3}"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5B26A-58D2-4155-BA29-32A210E29805}" type="slidenum">
              <a:rPr lang="en-US" smtClean="0"/>
              <a:t>‹#›</a:t>
            </a:fld>
            <a:endParaRPr lang="en-US"/>
          </a:p>
        </p:txBody>
      </p:sp>
    </p:spTree>
    <p:extLst>
      <p:ext uri="{BB962C8B-B14F-4D97-AF65-F5344CB8AC3E}">
        <p14:creationId xmlns:p14="http://schemas.microsoft.com/office/powerpoint/2010/main" val="27626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39274-E703-40BA-8690-50B2590AA6C3}"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5B26A-58D2-4155-BA29-32A210E29805}" type="slidenum">
              <a:rPr lang="en-US" smtClean="0"/>
              <a:t>‹#›</a:t>
            </a:fld>
            <a:endParaRPr lang="en-US"/>
          </a:p>
        </p:txBody>
      </p:sp>
    </p:spTree>
    <p:extLst>
      <p:ext uri="{BB962C8B-B14F-4D97-AF65-F5344CB8AC3E}">
        <p14:creationId xmlns:p14="http://schemas.microsoft.com/office/powerpoint/2010/main" val="35001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639274-E703-40BA-8690-50B2590AA6C3}"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5B26A-58D2-4155-BA29-32A210E29805}" type="slidenum">
              <a:rPr lang="en-US" smtClean="0"/>
              <a:t>‹#›</a:t>
            </a:fld>
            <a:endParaRPr lang="en-US"/>
          </a:p>
        </p:txBody>
      </p:sp>
    </p:spTree>
    <p:extLst>
      <p:ext uri="{BB962C8B-B14F-4D97-AF65-F5344CB8AC3E}">
        <p14:creationId xmlns:p14="http://schemas.microsoft.com/office/powerpoint/2010/main" val="220949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639274-E703-40BA-8690-50B2590AA6C3}"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5B26A-58D2-4155-BA29-32A210E29805}" type="slidenum">
              <a:rPr lang="en-US" smtClean="0"/>
              <a:t>‹#›</a:t>
            </a:fld>
            <a:endParaRPr lang="en-US"/>
          </a:p>
        </p:txBody>
      </p:sp>
    </p:spTree>
    <p:extLst>
      <p:ext uri="{BB962C8B-B14F-4D97-AF65-F5344CB8AC3E}">
        <p14:creationId xmlns:p14="http://schemas.microsoft.com/office/powerpoint/2010/main" val="139949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39274-E703-40BA-8690-50B2590AA6C3}" type="datetimeFigureOut">
              <a:rPr lang="en-US" smtClean="0"/>
              <a:t>11/13/2023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5B26A-58D2-4155-BA29-32A210E29805}" type="slidenum">
              <a:rPr lang="en-US" smtClean="0"/>
              <a:t>‹#›</a:t>
            </a:fld>
            <a:endParaRPr lang="en-US"/>
          </a:p>
        </p:txBody>
      </p:sp>
    </p:spTree>
    <p:extLst>
      <p:ext uri="{BB962C8B-B14F-4D97-AF65-F5344CB8AC3E}">
        <p14:creationId xmlns:p14="http://schemas.microsoft.com/office/powerpoint/2010/main" val="3722453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teachmeanatomy.info/head/osteology/sphenoid-bon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teachmeanatomy.info/head/osteology/sphenoid-bon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eachmeanatomy.info/head/cranial-nerves/trigeminal-nerv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C000"/>
          </a:solidFill>
        </p:spPr>
        <p:txBody>
          <a:bodyPr/>
          <a:lstStyle/>
          <a:p>
            <a:r>
              <a:rPr lang="en-US" dirty="0"/>
              <a:t>Pterygopalatine fossa </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183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Maxillary Artery</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maxillary artery is a terminal branch of the </a:t>
            </a:r>
            <a:r>
              <a:rPr lang="en-US" b="1" dirty="0"/>
              <a:t>external carotid artery</a:t>
            </a:r>
            <a:r>
              <a:rPr lang="en-US" dirty="0"/>
              <a:t>. The terminal portion of the maxillary artery lies within the pterygopalatine fossa. Here, it separates into several branches which travel through other openings within the fossa to reach the regions they supply.</a:t>
            </a:r>
          </a:p>
          <a:p>
            <a:r>
              <a:rPr lang="en-US" dirty="0">
                <a:solidFill>
                  <a:srgbClr val="FF0000"/>
                </a:solidFill>
              </a:rPr>
              <a:t>These branches </a:t>
            </a:r>
            <a:r>
              <a:rPr lang="en-US" dirty="0" smtClean="0">
                <a:solidFill>
                  <a:srgbClr val="FF0000"/>
                </a:solidFill>
              </a:rPr>
              <a:t>include:</a:t>
            </a:r>
            <a:endParaRPr lang="en-US" dirty="0">
              <a:solidFill>
                <a:srgbClr val="FF0000"/>
              </a:solidFill>
            </a:endParaRPr>
          </a:p>
          <a:p>
            <a:r>
              <a:rPr lang="en-US" b="1" dirty="0" smtClean="0"/>
              <a:t>1. Sphenopalatine </a:t>
            </a:r>
            <a:r>
              <a:rPr lang="en-US" b="1" dirty="0"/>
              <a:t>artery</a:t>
            </a:r>
            <a:r>
              <a:rPr lang="en-US" dirty="0"/>
              <a:t> (to the nasal cavity).</a:t>
            </a:r>
          </a:p>
          <a:p>
            <a:r>
              <a:rPr lang="en-US" b="1" dirty="0" smtClean="0"/>
              <a:t>2. Descending</a:t>
            </a:r>
            <a:r>
              <a:rPr lang="en-US" b="1" dirty="0"/>
              <a:t> palatine artery </a:t>
            </a:r>
            <a:r>
              <a:rPr lang="en-US" dirty="0"/>
              <a:t>– branches into greater and lesser palatine arteries (hard and soft palates).</a:t>
            </a:r>
          </a:p>
          <a:p>
            <a:r>
              <a:rPr lang="en-US" b="1" dirty="0" smtClean="0"/>
              <a:t>3. Infraorbital </a:t>
            </a:r>
            <a:r>
              <a:rPr lang="en-US" b="1" dirty="0"/>
              <a:t>artery</a:t>
            </a:r>
            <a:r>
              <a:rPr lang="en-US" dirty="0"/>
              <a:t> (lacrimal gland, and some muscles of the eye).</a:t>
            </a:r>
          </a:p>
          <a:p>
            <a:r>
              <a:rPr lang="en-US" b="1" dirty="0" smtClean="0"/>
              <a:t>4. Posterior </a:t>
            </a:r>
            <a:r>
              <a:rPr lang="en-US" b="1" dirty="0"/>
              <a:t>superior alveolar artery</a:t>
            </a:r>
            <a:r>
              <a:rPr lang="en-US" dirty="0"/>
              <a:t> (to the teeth and gingiva).</a:t>
            </a:r>
          </a:p>
          <a:p>
            <a:pPr marL="0" indent="0">
              <a:buNone/>
            </a:pPr>
            <a:r>
              <a:rPr lang="en-US" dirty="0"/>
              <a:t/>
            </a:r>
            <a:br>
              <a:rPr lang="en-US" dirty="0"/>
            </a:br>
            <a:endParaRPr lang="en-US" dirty="0"/>
          </a:p>
        </p:txBody>
      </p:sp>
    </p:spTree>
    <p:extLst>
      <p:ext uri="{BB962C8B-B14F-4D97-AF65-F5344CB8AC3E}">
        <p14:creationId xmlns:p14="http://schemas.microsoft.com/office/powerpoint/2010/main" val="2685542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2193" y="1182688"/>
            <a:ext cx="6829540" cy="5122156"/>
          </a:xfrm>
        </p:spPr>
      </p:pic>
    </p:spTree>
    <p:extLst>
      <p:ext uri="{BB962C8B-B14F-4D97-AF65-F5344CB8AC3E}">
        <p14:creationId xmlns:p14="http://schemas.microsoft.com/office/powerpoint/2010/main" val="326604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 y="779242"/>
            <a:ext cx="11468100" cy="5727700"/>
          </a:xfrm>
          <a:prstGeom prst="rect">
            <a:avLst/>
          </a:prstGeom>
          <a:solidFill>
            <a:srgbClr val="FFFF00"/>
          </a:solidFill>
        </p:spPr>
      </p:pic>
      <p:sp>
        <p:nvSpPr>
          <p:cNvPr id="6" name="Content Placeholder 5"/>
          <p:cNvSpPr>
            <a:spLocks noGrp="1"/>
          </p:cNvSpPr>
          <p:nvPr>
            <p:ph idx="1"/>
          </p:nvPr>
        </p:nvSpPr>
        <p:spPr>
          <a:xfrm>
            <a:off x="838200" y="365125"/>
            <a:ext cx="10515600" cy="5811838"/>
          </a:xfrm>
        </p:spPr>
        <p:txBody>
          <a:bodyPr/>
          <a:lstStyle/>
          <a:p>
            <a:endParaRPr lang="en-US" dirty="0"/>
          </a:p>
        </p:txBody>
      </p:sp>
    </p:spTree>
    <p:extLst>
      <p:ext uri="{BB962C8B-B14F-4D97-AF65-F5344CB8AC3E}">
        <p14:creationId xmlns:p14="http://schemas.microsoft.com/office/powerpoint/2010/main" val="246542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2755" y="234263"/>
            <a:ext cx="9832623" cy="6576999"/>
          </a:xfrm>
        </p:spPr>
      </p:pic>
    </p:spTree>
    <p:extLst>
      <p:ext uri="{BB962C8B-B14F-4D97-AF65-F5344CB8AC3E}">
        <p14:creationId xmlns:p14="http://schemas.microsoft.com/office/powerpoint/2010/main" val="171285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pterygopalatine fossa is an inverted pyramidal-shaped, fat-filled space located on the lateral side of </a:t>
            </a:r>
            <a:r>
              <a:rPr lang="en-US" dirty="0" smtClean="0"/>
              <a:t>the skull, </a:t>
            </a:r>
            <a:r>
              <a:rPr lang="en-US" dirty="0"/>
              <a:t>between the infratemporal fossa and the </a:t>
            </a:r>
            <a:r>
              <a:rPr lang="en-US" dirty="0" smtClean="0"/>
              <a:t>nasopharynx.</a:t>
            </a:r>
          </a:p>
          <a:p>
            <a:r>
              <a:rPr lang="en-US" dirty="0"/>
              <a:t>It is located between the </a:t>
            </a:r>
            <a:r>
              <a:rPr lang="en-US" dirty="0">
                <a:solidFill>
                  <a:srgbClr val="FF0000"/>
                </a:solidFill>
              </a:rPr>
              <a:t>maxilla</a:t>
            </a:r>
            <a:r>
              <a:rPr lang="en-US" dirty="0"/>
              <a:t>, </a:t>
            </a:r>
            <a:r>
              <a:rPr lang="en-US" dirty="0">
                <a:hlinkClick r:id="rId2"/>
              </a:rPr>
              <a:t>sphenoid</a:t>
            </a:r>
            <a:r>
              <a:rPr lang="en-US" dirty="0"/>
              <a:t> and </a:t>
            </a:r>
            <a:r>
              <a:rPr lang="en-US" b="1" dirty="0"/>
              <a:t>palatine</a:t>
            </a:r>
            <a:r>
              <a:rPr lang="en-US" dirty="0"/>
              <a:t> bones, and communicates with other regions of the skull and facial skeleton via several canals and foramina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704" y="3984978"/>
            <a:ext cx="3494834" cy="2664178"/>
          </a:xfrm>
          <a:prstGeom prst="rect">
            <a:avLst/>
          </a:prstGeom>
        </p:spPr>
      </p:pic>
    </p:spTree>
    <p:extLst>
      <p:ext uri="{BB962C8B-B14F-4D97-AF65-F5344CB8AC3E}">
        <p14:creationId xmlns:p14="http://schemas.microsoft.com/office/powerpoint/2010/main" val="383450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Borders</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borders of the pterygopalatine fossa are formed by the palatine, maxilla and sphenoid bones:</a:t>
            </a:r>
          </a:p>
          <a:p>
            <a:r>
              <a:rPr lang="en-US" b="1" dirty="0"/>
              <a:t>Anterior</a:t>
            </a:r>
            <a:r>
              <a:rPr lang="en-US" dirty="0"/>
              <a:t>: Posterior wall of the maxillary sinus.</a:t>
            </a:r>
          </a:p>
          <a:p>
            <a:r>
              <a:rPr lang="en-US" b="1" dirty="0"/>
              <a:t>Posterior</a:t>
            </a:r>
            <a:r>
              <a:rPr lang="en-US" dirty="0"/>
              <a:t>: Pterygoid process of the </a:t>
            </a:r>
            <a:r>
              <a:rPr lang="en-US" dirty="0">
                <a:hlinkClick r:id="rId2"/>
              </a:rPr>
              <a:t>sphenoid</a:t>
            </a:r>
            <a:r>
              <a:rPr lang="en-US" dirty="0"/>
              <a:t> bone.</a:t>
            </a:r>
          </a:p>
          <a:p>
            <a:r>
              <a:rPr lang="en-US" b="1" dirty="0"/>
              <a:t>Inferior</a:t>
            </a:r>
            <a:r>
              <a:rPr lang="en-US" dirty="0"/>
              <a:t>: Palatine bone and palatine canals.</a:t>
            </a:r>
          </a:p>
          <a:p>
            <a:r>
              <a:rPr lang="en-US" b="1" dirty="0"/>
              <a:t>Superior</a:t>
            </a:r>
            <a:r>
              <a:rPr lang="en-US" dirty="0"/>
              <a:t>: Inferior orbital fissure of the eye.</a:t>
            </a:r>
          </a:p>
          <a:p>
            <a:r>
              <a:rPr lang="en-US" b="1" dirty="0"/>
              <a:t>Medial</a:t>
            </a:r>
            <a:r>
              <a:rPr lang="en-US" dirty="0"/>
              <a:t>: Perpendicular plate of the palatine bone</a:t>
            </a:r>
          </a:p>
          <a:p>
            <a:r>
              <a:rPr lang="en-US" b="1" dirty="0"/>
              <a:t>Lateral</a:t>
            </a:r>
            <a:r>
              <a:rPr lang="en-US" dirty="0"/>
              <a:t>: </a:t>
            </a:r>
            <a:r>
              <a:rPr lang="en-US" dirty="0" err="1"/>
              <a:t>Pterygomaxillary</a:t>
            </a:r>
            <a:r>
              <a:rPr lang="en-US" dirty="0"/>
              <a:t> fissure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706" y="2607733"/>
            <a:ext cx="3574383" cy="2788356"/>
          </a:xfrm>
          <a:prstGeom prst="rect">
            <a:avLst/>
          </a:prstGeom>
        </p:spPr>
      </p:pic>
    </p:spTree>
    <p:extLst>
      <p:ext uri="{BB962C8B-B14F-4D97-AF65-F5344CB8AC3E}">
        <p14:creationId xmlns:p14="http://schemas.microsoft.com/office/powerpoint/2010/main" val="140746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a:t>The pterygopalatine fossa houses many important neurovascular structures. Among these are the:</a:t>
            </a:r>
          </a:p>
          <a:p>
            <a:r>
              <a:rPr lang="en-US" dirty="0"/>
              <a:t>maxillary nerve [V2]</a:t>
            </a:r>
          </a:p>
          <a:p>
            <a:r>
              <a:rPr lang="en-US" dirty="0"/>
              <a:t>pterygopalatine ganglion</a:t>
            </a:r>
          </a:p>
          <a:p>
            <a:r>
              <a:rPr lang="en-US" dirty="0"/>
              <a:t>terminal part of the maxillary artery</a:t>
            </a:r>
          </a:p>
          <a:p>
            <a:r>
              <a:rPr lang="en-US" dirty="0"/>
              <a:t>veins, as well as their associated branches.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2756" y="2274482"/>
            <a:ext cx="3815727" cy="1687072"/>
          </a:xfrm>
          <a:prstGeom prst="rect">
            <a:avLst/>
          </a:prstGeom>
        </p:spPr>
      </p:pic>
      <p:pic>
        <p:nvPicPr>
          <p:cNvPr id="5" name="Picture 4"/>
          <p:cNvPicPr>
            <a:picLocks noChangeAspect="1"/>
          </p:cNvPicPr>
          <p:nvPr/>
        </p:nvPicPr>
        <p:blipFill>
          <a:blip r:embed="rId3"/>
          <a:stretch>
            <a:fillRect/>
          </a:stretch>
        </p:blipFill>
        <p:spPr>
          <a:xfrm>
            <a:off x="8487343" y="4096491"/>
            <a:ext cx="2585844" cy="1825453"/>
          </a:xfrm>
          <a:prstGeom prst="rect">
            <a:avLst/>
          </a:prstGeom>
        </p:spPr>
      </p:pic>
    </p:spTree>
    <p:extLst>
      <p:ext uri="{BB962C8B-B14F-4D97-AF65-F5344CB8AC3E}">
        <p14:creationId xmlns:p14="http://schemas.microsoft.com/office/powerpoint/2010/main" val="1841562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Maxillary Nerve</a:t>
            </a:r>
            <a:br>
              <a:rPr lang="en-US" b="1" dirty="0" smtClean="0"/>
            </a:br>
            <a:endParaRPr lang="en-US" dirty="0"/>
          </a:p>
        </p:txBody>
      </p:sp>
      <p:sp>
        <p:nvSpPr>
          <p:cNvPr id="3" name="Content Placeholder 2"/>
          <p:cNvSpPr>
            <a:spLocks noGrp="1"/>
          </p:cNvSpPr>
          <p:nvPr>
            <p:ph idx="1"/>
          </p:nvPr>
        </p:nvSpPr>
        <p:spPr/>
        <p:txBody>
          <a:bodyPr/>
          <a:lstStyle/>
          <a:p>
            <a:r>
              <a:rPr lang="en-US" dirty="0" smtClean="0"/>
              <a:t>The </a:t>
            </a:r>
            <a:r>
              <a:rPr lang="en-US" dirty="0"/>
              <a:t>maxillary nerve is the second branch of the </a:t>
            </a:r>
            <a:r>
              <a:rPr lang="en-US" dirty="0">
                <a:hlinkClick r:id="rId2" tooltip="The Trigeminal Nerve (CN V)"/>
              </a:rPr>
              <a:t>trigeminal nerve</a:t>
            </a:r>
            <a:r>
              <a:rPr lang="en-US" dirty="0"/>
              <a:t> (CNV</a:t>
            </a:r>
            <a:r>
              <a:rPr lang="en-US" baseline="-25000" dirty="0"/>
              <a:t>2</a:t>
            </a:r>
            <a:r>
              <a:rPr lang="en-US" dirty="0"/>
              <a:t>). It passes from the middle cranial fossa into the pterygopalatine fossa through the </a:t>
            </a:r>
            <a:r>
              <a:rPr lang="en-US" b="1" dirty="0"/>
              <a:t>foramen </a:t>
            </a:r>
            <a:r>
              <a:rPr lang="en-US" b="1" dirty="0" err="1" smtClean="0"/>
              <a:t>rotundum</a:t>
            </a:r>
            <a:r>
              <a:rPr lang="en-US" dirty="0" err="1" smtClean="0"/>
              <a:t>.It</a:t>
            </a:r>
            <a:r>
              <a:rPr lang="en-US" dirty="0" smtClean="0"/>
              <a:t> is mainly sensory. </a:t>
            </a:r>
            <a:endParaRPr lang="en-US" dirty="0"/>
          </a:p>
          <a:p>
            <a:r>
              <a:rPr lang="en-US" dirty="0"/>
              <a:t>The main trunk of the maxillary nerve leaves the pterygopalatine fossa via the </a:t>
            </a:r>
            <a:r>
              <a:rPr lang="en-US" b="1" dirty="0"/>
              <a:t>infraorbital fissure</a:t>
            </a:r>
            <a:r>
              <a:rPr lang="en-US" dirty="0"/>
              <a:t>. Here, it enters the infraorbital canal of the maxilla and exits below the orbit in the infraorbital foramen to contribute to the sensory innervation of the face</a:t>
            </a:r>
          </a:p>
          <a:p>
            <a:pPr marL="0" indent="0">
              <a:buNone/>
            </a:pPr>
            <a:endParaRPr lang="en-US" dirty="0"/>
          </a:p>
        </p:txBody>
      </p:sp>
    </p:spTree>
    <p:extLst>
      <p:ext uri="{BB962C8B-B14F-4D97-AF65-F5344CB8AC3E}">
        <p14:creationId xmlns:p14="http://schemas.microsoft.com/office/powerpoint/2010/main" val="410627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Branches of maxillary n.in the pterygopalatine fossa</a:t>
            </a:r>
            <a:endParaRPr lang="en-US" sz="4000" dirty="0"/>
          </a:p>
        </p:txBody>
      </p:sp>
      <p:sp>
        <p:nvSpPr>
          <p:cNvPr id="3" name="Content Placeholder 2"/>
          <p:cNvSpPr>
            <a:spLocks noGrp="1"/>
          </p:cNvSpPr>
          <p:nvPr>
            <p:ph idx="1"/>
          </p:nvPr>
        </p:nvSpPr>
        <p:spPr/>
        <p:txBody>
          <a:bodyPr/>
          <a:lstStyle/>
          <a:p>
            <a:r>
              <a:rPr lang="en-US" dirty="0" smtClean="0"/>
              <a:t>1.</a:t>
            </a:r>
            <a:r>
              <a:rPr lang="en-US" dirty="0"/>
              <a:t> zygomatic </a:t>
            </a:r>
            <a:r>
              <a:rPr lang="en-US" dirty="0" smtClean="0"/>
              <a:t>nerve.</a:t>
            </a:r>
          </a:p>
          <a:p>
            <a:r>
              <a:rPr lang="en-US" dirty="0" smtClean="0"/>
              <a:t>2. posterior superior </a:t>
            </a:r>
            <a:r>
              <a:rPr lang="en-US" dirty="0"/>
              <a:t>alveolar </a:t>
            </a:r>
            <a:r>
              <a:rPr lang="en-US" dirty="0" smtClean="0"/>
              <a:t>nerve.</a:t>
            </a:r>
          </a:p>
          <a:p>
            <a:r>
              <a:rPr lang="en-US" dirty="0" smtClean="0"/>
              <a:t>3. two ganglionic branches to pterygopalatine ganglion </a:t>
            </a:r>
            <a:endParaRPr lang="en-US" dirty="0"/>
          </a:p>
        </p:txBody>
      </p:sp>
      <p:pic>
        <p:nvPicPr>
          <p:cNvPr id="4" name="Picture 3"/>
          <p:cNvPicPr>
            <a:picLocks noChangeAspect="1"/>
          </p:cNvPicPr>
          <p:nvPr/>
        </p:nvPicPr>
        <p:blipFill>
          <a:blip r:embed="rId2"/>
          <a:stretch>
            <a:fillRect/>
          </a:stretch>
        </p:blipFill>
        <p:spPr>
          <a:xfrm>
            <a:off x="7162800" y="3217041"/>
            <a:ext cx="4755147" cy="3361559"/>
          </a:xfrm>
          <a:prstGeom prst="rect">
            <a:avLst/>
          </a:prstGeom>
        </p:spPr>
      </p:pic>
    </p:spTree>
    <p:extLst>
      <p:ext uri="{BB962C8B-B14F-4D97-AF65-F5344CB8AC3E}">
        <p14:creationId xmlns:p14="http://schemas.microsoft.com/office/powerpoint/2010/main" val="356948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4087" y="1690688"/>
            <a:ext cx="8805869" cy="4351338"/>
          </a:xfrm>
          <a:solidFill>
            <a:srgbClr val="92D050"/>
          </a:solidFill>
        </p:spPr>
      </p:pic>
    </p:spTree>
    <p:extLst>
      <p:ext uri="{BB962C8B-B14F-4D97-AF65-F5344CB8AC3E}">
        <p14:creationId xmlns:p14="http://schemas.microsoft.com/office/powerpoint/2010/main" val="127948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Pterygopalatine Ganglion</a:t>
            </a:r>
            <a:br>
              <a:rPr lang="en-US" b="1" dirty="0"/>
            </a:br>
            <a:endParaRPr lang="en-US" dirty="0"/>
          </a:p>
        </p:txBody>
      </p:sp>
      <p:sp>
        <p:nvSpPr>
          <p:cNvPr id="3" name="Content Placeholder 2"/>
          <p:cNvSpPr>
            <a:spLocks noGrp="1"/>
          </p:cNvSpPr>
          <p:nvPr>
            <p:ph idx="1"/>
          </p:nvPr>
        </p:nvSpPr>
        <p:spPr/>
        <p:txBody>
          <a:bodyPr/>
          <a:lstStyle/>
          <a:p>
            <a:r>
              <a:rPr lang="en-US" dirty="0" smtClean="0"/>
              <a:t>The </a:t>
            </a:r>
            <a:r>
              <a:rPr lang="en-US" dirty="0"/>
              <a:t>pterygopalatine ganglion sits deep within the pterygopalatine fossa near the sphenopalatine foramen. It is the largest parasympathetic ganglion  is predominantly innervated by the </a:t>
            </a:r>
            <a:r>
              <a:rPr lang="en-US" b="1" dirty="0"/>
              <a:t>greater petrosal branch of the facial nerve (CNVII</a:t>
            </a:r>
            <a:r>
              <a:rPr lang="en-US" b="1" dirty="0" smtClean="0"/>
              <a:t>).</a:t>
            </a:r>
            <a:r>
              <a:rPr lang="en-US" dirty="0"/>
              <a:t> Postsynaptic parasympathetic </a:t>
            </a:r>
            <a:r>
              <a:rPr lang="en-US" dirty="0" err="1"/>
              <a:t>fibres</a:t>
            </a:r>
            <a:r>
              <a:rPr lang="en-US" dirty="0"/>
              <a:t> leave the ganglion and distribute with branches of the maxillary nerve (CNV</a:t>
            </a:r>
            <a:r>
              <a:rPr lang="en-US" baseline="-25000" dirty="0"/>
              <a:t>2</a:t>
            </a:r>
            <a:r>
              <a:rPr lang="en-US" dirty="0"/>
              <a:t>). These </a:t>
            </a:r>
            <a:r>
              <a:rPr lang="en-US" dirty="0" err="1"/>
              <a:t>fibres</a:t>
            </a:r>
            <a:r>
              <a:rPr lang="en-US" dirty="0"/>
              <a:t> are </a:t>
            </a:r>
            <a:r>
              <a:rPr lang="en-US" b="1" dirty="0" err="1"/>
              <a:t>secretomotor</a:t>
            </a:r>
            <a:r>
              <a:rPr lang="en-US" b="1" dirty="0"/>
              <a:t> </a:t>
            </a:r>
            <a:r>
              <a:rPr lang="en-US" dirty="0"/>
              <a:t>in function, and provide </a:t>
            </a:r>
            <a:r>
              <a:rPr lang="en-US" b="1" dirty="0"/>
              <a:t>parasympathetic innervation</a:t>
            </a:r>
            <a:r>
              <a:rPr lang="en-US" dirty="0"/>
              <a:t> to the lacrimal gland, and </a:t>
            </a:r>
            <a:r>
              <a:rPr lang="en-US" dirty="0" err="1"/>
              <a:t>muscosal</a:t>
            </a:r>
            <a:r>
              <a:rPr lang="en-US" dirty="0"/>
              <a:t> glands of the oral cavity, nose and pharynx.</a:t>
            </a:r>
          </a:p>
        </p:txBody>
      </p:sp>
    </p:spTree>
    <p:extLst>
      <p:ext uri="{BB962C8B-B14F-4D97-AF65-F5344CB8AC3E}">
        <p14:creationId xmlns:p14="http://schemas.microsoft.com/office/powerpoint/2010/main" val="331335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Pterygopalatine ganglion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0680" y="1520249"/>
            <a:ext cx="7650584" cy="4466214"/>
          </a:xfrm>
        </p:spPr>
      </p:pic>
    </p:spTree>
    <p:extLst>
      <p:ext uri="{BB962C8B-B14F-4D97-AF65-F5344CB8AC3E}">
        <p14:creationId xmlns:p14="http://schemas.microsoft.com/office/powerpoint/2010/main" val="413185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495</Words>
  <Application>Microsoft Office PowerPoint</Application>
  <PresentationFormat>Widescreen</PresentationFormat>
  <Paragraphs>35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Pterygopalatine fossa  </vt:lpstr>
      <vt:lpstr>PowerPoint Presentation</vt:lpstr>
      <vt:lpstr>Borders </vt:lpstr>
      <vt:lpstr>contents</vt:lpstr>
      <vt:lpstr>Maxillary Nerve </vt:lpstr>
      <vt:lpstr>Branches of maxillary n.in the pterygopalatine fossa</vt:lpstr>
      <vt:lpstr>PowerPoint Presentation</vt:lpstr>
      <vt:lpstr>Pterygopalatine Ganglion </vt:lpstr>
      <vt:lpstr>Pterygopalatine ganglion</vt:lpstr>
      <vt:lpstr>Maxillary Artery </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Pterygopalatine fossa</dc:title>
  <dc:creator>hp1</dc:creator>
  <cp:lastModifiedBy>hp1</cp:lastModifiedBy>
  <cp:revision>15</cp:revision>
  <dcterms:created xsi:type="dcterms:W3CDTF">2020-03-30T10:53:38Z</dcterms:created>
  <dcterms:modified xsi:type="dcterms:W3CDTF">2023-11-13T18:13:57Z</dcterms:modified>
</cp:coreProperties>
</file>