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1" r:id="rId3"/>
    <p:sldId id="282" r:id="rId4"/>
    <p:sldId id="283" r:id="rId5"/>
    <p:sldId id="284" r:id="rId6"/>
    <p:sldId id="285" r:id="rId7"/>
    <p:sldId id="286" r:id="rId8"/>
    <p:sldId id="287" r:id="rId9"/>
    <p:sldId id="261" r:id="rId10"/>
    <p:sldId id="258" r:id="rId11"/>
    <p:sldId id="259" r:id="rId12"/>
    <p:sldId id="263" r:id="rId13"/>
    <p:sldId id="264" r:id="rId14"/>
    <p:sldId id="266" r:id="rId15"/>
    <p:sldId id="268" r:id="rId16"/>
    <p:sldId id="269" r:id="rId17"/>
    <p:sldId id="270" r:id="rId18"/>
    <p:sldId id="271" r:id="rId19"/>
    <p:sldId id="272" r:id="rId20"/>
    <p:sldId id="273" r:id="rId21"/>
    <p:sldId id="274" r:id="rId22"/>
    <p:sldId id="278" r:id="rId23"/>
    <p:sldId id="275" r:id="rId24"/>
    <p:sldId id="276" r:id="rId25"/>
    <p:sldId id="277" r:id="rId26"/>
    <p:sldId id="279" r:id="rId27"/>
    <p:sldId id="280" r:id="rId28"/>
    <p:sldId id="26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75" d="100"/>
          <a:sy n="75" d="100"/>
        </p:scale>
        <p:origin x="4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08CCAB-E4E6-41BD-8E21-5AC5D8CDE0B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3542832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8CCAB-E4E6-41BD-8E21-5AC5D8CDE0B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3450885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8CCAB-E4E6-41BD-8E21-5AC5D8CDE0B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3616955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8CCAB-E4E6-41BD-8E21-5AC5D8CDE0B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364495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A08CCAB-E4E6-41BD-8E21-5AC5D8CDE0B1}" type="datetimeFigureOut">
              <a:rPr lang="en-US" smtClean="0"/>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162259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08CCAB-E4E6-41BD-8E21-5AC5D8CDE0B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241049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08CCAB-E4E6-41BD-8E21-5AC5D8CDE0B1}" type="datetimeFigureOut">
              <a:rPr lang="en-US" smtClean="0"/>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143869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8CCAB-E4E6-41BD-8E21-5AC5D8CDE0B1}" type="datetimeFigureOut">
              <a:rPr lang="en-US" smtClean="0"/>
              <a:t>1/22/2025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287763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8CCAB-E4E6-41BD-8E21-5AC5D8CDE0B1}" type="datetimeFigureOut">
              <a:rPr lang="en-US" smtClean="0"/>
              <a:t>1/22/2025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298094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08CCAB-E4E6-41BD-8E21-5AC5D8CDE0B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3186696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A08CCAB-E4E6-41BD-8E21-5AC5D8CDE0B1}" type="datetimeFigureOut">
              <a:rPr lang="en-US" smtClean="0"/>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F3FCD7-DA4F-465A-9EFB-C1578B340C54}" type="slidenum">
              <a:rPr lang="en-US" smtClean="0"/>
              <a:t>‹#›</a:t>
            </a:fld>
            <a:endParaRPr lang="en-US"/>
          </a:p>
        </p:txBody>
      </p:sp>
    </p:spTree>
    <p:extLst>
      <p:ext uri="{BB962C8B-B14F-4D97-AF65-F5344CB8AC3E}">
        <p14:creationId xmlns:p14="http://schemas.microsoft.com/office/powerpoint/2010/main" val="2289639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8CCAB-E4E6-41BD-8E21-5AC5D8CDE0B1}" type="datetimeFigureOut">
              <a:rPr lang="en-US" smtClean="0"/>
              <a:t>1/22/2025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3FCD7-DA4F-465A-9EFB-C1578B340C54}" type="slidenum">
              <a:rPr lang="en-US" smtClean="0"/>
              <a:t>‹#›</a:t>
            </a:fld>
            <a:endParaRPr lang="en-US"/>
          </a:p>
        </p:txBody>
      </p:sp>
    </p:spTree>
    <p:extLst>
      <p:ext uri="{BB962C8B-B14F-4D97-AF65-F5344CB8AC3E}">
        <p14:creationId xmlns:p14="http://schemas.microsoft.com/office/powerpoint/2010/main" val="175414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latin typeface="Aharoni" panose="02010803020104030203" pitchFamily="2" charset="-79"/>
                <a:cs typeface="Aharoni" panose="02010803020104030203" pitchFamily="2" charset="-79"/>
              </a:rPr>
              <a:t>orbit</a:t>
            </a:r>
            <a:endParaRPr lang="en-US" sz="7200"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40606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Periorbita&#10; Periorbita refers to periosteum&#10;lining the orbitlal surface of the&#10;bones of orbit.&#10; Loosely adherent to th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311266"/>
            <a:ext cx="10020300" cy="586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09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Orbital Fascia&#10; It is a complex interwoven thin&#10;connective tissue membrane&#10;joining the various intraorbital&#10;contents.&#10; 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900" y="282662"/>
            <a:ext cx="8712200" cy="61562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9042902" y="2006600"/>
            <a:ext cx="3022059" cy="2603500"/>
          </a:xfrm>
          <a:prstGeom prst="rect">
            <a:avLst/>
          </a:prstGeom>
        </p:spPr>
      </p:pic>
    </p:spTree>
    <p:extLst>
      <p:ext uri="{BB962C8B-B14F-4D97-AF65-F5344CB8AC3E}">
        <p14:creationId xmlns:p14="http://schemas.microsoft.com/office/powerpoint/2010/main" val="256910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Extraocular Muscles&#10;The four recti and&#10;two oblique muscles&#10;All are supplied by&#10;oculomotor nerve III&#10;except superior&#10;obl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6844" y="538082"/>
            <a:ext cx="7845778" cy="58904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84801" y="3668889"/>
            <a:ext cx="564444" cy="248355"/>
          </a:xfrm>
          <a:prstGeom prst="rect">
            <a:avLst/>
          </a:prstGeom>
          <a:noFill/>
        </p:spPr>
        <p:txBody>
          <a:bodyPr wrap="square" rtlCol="0">
            <a:spAutoFit/>
          </a:bodyPr>
          <a:lstStyle/>
          <a:p>
            <a:r>
              <a:rPr lang="en-US" sz="800" dirty="0" smtClean="0"/>
              <a:t>media</a:t>
            </a:r>
            <a:r>
              <a:rPr lang="en-US" sz="1000" dirty="0" smtClean="0"/>
              <a:t>l</a:t>
            </a:r>
            <a:endParaRPr lang="en-US" sz="1000" dirty="0"/>
          </a:p>
        </p:txBody>
      </p:sp>
      <p:sp>
        <p:nvSpPr>
          <p:cNvPr id="5" name="TextBox 4"/>
          <p:cNvSpPr txBox="1"/>
          <p:nvPr/>
        </p:nvSpPr>
        <p:spPr>
          <a:xfrm flipH="1">
            <a:off x="5644446" y="5046133"/>
            <a:ext cx="2257776" cy="523220"/>
          </a:xfrm>
          <a:prstGeom prst="rect">
            <a:avLst/>
          </a:prstGeom>
          <a:noFill/>
        </p:spPr>
        <p:txBody>
          <a:bodyPr wrap="square" rtlCol="0">
            <a:spAutoFit/>
          </a:bodyPr>
          <a:lstStyle/>
          <a:p>
            <a:r>
              <a:rPr lang="en-US" sz="2800" dirty="0" smtClean="0">
                <a:solidFill>
                  <a:srgbClr val="FF0000"/>
                </a:solidFill>
              </a:rPr>
              <a:t>LR</a:t>
            </a:r>
            <a:r>
              <a:rPr lang="en-US" sz="2000" dirty="0" smtClean="0">
                <a:solidFill>
                  <a:srgbClr val="FF0000"/>
                </a:solidFill>
              </a:rPr>
              <a:t>6</a:t>
            </a:r>
            <a:r>
              <a:rPr lang="en-US" sz="2800" dirty="0" smtClean="0">
                <a:solidFill>
                  <a:srgbClr val="FF0000"/>
                </a:solidFill>
              </a:rPr>
              <a:t>(SO4)3</a:t>
            </a:r>
            <a:endParaRPr lang="en-US" sz="2800" dirty="0">
              <a:solidFill>
                <a:srgbClr val="FF0000"/>
              </a:solidFill>
            </a:endParaRPr>
          </a:p>
        </p:txBody>
      </p:sp>
    </p:spTree>
    <p:extLst>
      <p:ext uri="{BB962C8B-B14F-4D97-AF65-F5344CB8AC3E}">
        <p14:creationId xmlns:p14="http://schemas.microsoft.com/office/powerpoint/2010/main" val="1487690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Voluntary Muscles:&#10;1. Four Recti – Superior, Inferior, Medial and Lateral&#10;2. Two Obliques – Superior &amp; Inferior&#10;3. Elevat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4654" y="519288"/>
            <a:ext cx="7535690" cy="585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Extraocular Muscles: Origin&#10;4 Recti originate from a common tendinous ring (the&#10;annulus of Zinn) which is attached at th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 y="622300"/>
            <a:ext cx="6076950" cy="580160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xtraocular Muscles: Origin&#10;Common annular tendinous ring&#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622300"/>
            <a:ext cx="6076950" cy="580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544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Extraocular Muscles&#10;Insertion: on the sclera&#10;Recti – on sclera in front of&#10;equator;&#10;distance from cornea –&#10;SR = 7.7mm, L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2500" y="255340"/>
            <a:ext cx="9539110" cy="669163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8400" y="2551289"/>
            <a:ext cx="5192889" cy="1049867"/>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93800" y="6396335"/>
            <a:ext cx="1219200" cy="461665"/>
          </a:xfrm>
          <a:prstGeom prst="rect">
            <a:avLst/>
          </a:prstGeom>
          <a:solidFill>
            <a:schemeClr val="tx2">
              <a:lumMod val="40000"/>
              <a:lumOff val="60000"/>
            </a:schemeClr>
          </a:solidFill>
        </p:spPr>
        <p:txBody>
          <a:bodyPr wrap="square" rtlCol="0">
            <a:spAutoFit/>
          </a:bodyPr>
          <a:lstStyle/>
          <a:p>
            <a:r>
              <a:rPr lang="en-US" sz="2400" dirty="0" smtClean="0"/>
              <a:t>inferior</a:t>
            </a:r>
            <a:endParaRPr lang="en-US" sz="2400" dirty="0"/>
          </a:p>
        </p:txBody>
      </p:sp>
    </p:spTree>
    <p:extLst>
      <p:ext uri="{BB962C8B-B14F-4D97-AF65-F5344CB8AC3E}">
        <p14:creationId xmlns:p14="http://schemas.microsoft.com/office/powerpoint/2010/main" val="405290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Nerve Supply:&#10; Superior, Inferior &amp; Medial Recti; Levator&#10;palpebrae superioris and Inferior Oblique&#10;Muscles are supplied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0052" y="521501"/>
            <a:ext cx="7976392" cy="5988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423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Nerve Supply:&#10;Trochlear (IV cranial) nerve supplies&#10;Superior Oblique [SO4]&#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5512" y="1170472"/>
            <a:ext cx="6668352" cy="500649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6096000" y="1312703"/>
            <a:ext cx="2383743" cy="755970"/>
          </a:xfrm>
          <a:prstGeom prst="rect">
            <a:avLst/>
          </a:prstGeom>
        </p:spPr>
      </p:pic>
    </p:spTree>
    <p:extLst>
      <p:ext uri="{BB962C8B-B14F-4D97-AF65-F5344CB8AC3E}">
        <p14:creationId xmlns:p14="http://schemas.microsoft.com/office/powerpoint/2010/main" val="2620412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Nerve Supply:&#10;Abducent (VI cranial) nerve supplies&#10;Lateral Rectus [LR6]&#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41498" y="1557867"/>
            <a:ext cx="6152365" cy="4619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878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Actions of Recti Muscles:&#10;Superior rectus:&#10;Elevation, Adduction, Intortion&#10;Inferior rectus:&#10;Depression, Adduction, Extort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0126" y="1128889"/>
            <a:ext cx="7054496" cy="5048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833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22337"/>
          </a:xfrm>
        </p:spPr>
        <p:txBody>
          <a:bodyPr/>
          <a:lstStyle/>
          <a:p>
            <a:r>
              <a:rPr lang="en-US" b="1" dirty="0">
                <a:latin typeface="Times New Roman" panose="02020603050405020304" pitchFamily="18" charset="0"/>
              </a:rPr>
              <a:t>Eyelids</a:t>
            </a:r>
            <a:endParaRPr lang="en-US" dirty="0"/>
          </a:p>
        </p:txBody>
      </p:sp>
      <p:sp>
        <p:nvSpPr>
          <p:cNvPr id="3" name="Subtitle 2"/>
          <p:cNvSpPr>
            <a:spLocks noGrp="1"/>
          </p:cNvSpPr>
          <p:nvPr>
            <p:ph type="subTitle" idx="1"/>
          </p:nvPr>
        </p:nvSpPr>
        <p:spPr>
          <a:xfrm>
            <a:off x="1524000" y="2044700"/>
            <a:ext cx="9144000" cy="3213100"/>
          </a:xfrm>
        </p:spPr>
        <p:txBody>
          <a:bodyPr/>
          <a:lstStyle/>
          <a:p>
            <a:pPr marL="342900" indent="-342900" algn="l">
              <a:buFont typeface="Arial" panose="020B0604020202020204" pitchFamily="34" charset="0"/>
              <a:buChar char="•"/>
            </a:pPr>
            <a:r>
              <a:rPr lang="en-US" dirty="0">
                <a:latin typeface="Times New Roman" panose="02020603050405020304" pitchFamily="18" charset="0"/>
              </a:rPr>
              <a:t>The eyelids protect the eye from injury and excessive light by their </a:t>
            </a:r>
            <a:r>
              <a:rPr lang="en-US" dirty="0" smtClean="0">
                <a:latin typeface="Times New Roman" panose="02020603050405020304" pitchFamily="18" charset="0"/>
              </a:rPr>
              <a:t>closure</a:t>
            </a:r>
          </a:p>
          <a:p>
            <a:pPr marL="342900" indent="-342900" algn="l">
              <a:buFont typeface="Arial" panose="020B0604020202020204" pitchFamily="34" charset="0"/>
              <a:buChar char="•"/>
            </a:pPr>
            <a:r>
              <a:rPr lang="en-US" dirty="0">
                <a:latin typeface="Times New Roman" panose="02020603050405020304" pitchFamily="18" charset="0"/>
              </a:rPr>
              <a:t>The upper eyelid is larger and more mobile than the lower, and they meet each other at the </a:t>
            </a:r>
            <a:r>
              <a:rPr lang="en-US" b="1" dirty="0">
                <a:latin typeface="Times New Roman" panose="02020603050405020304" pitchFamily="18" charset="0"/>
              </a:rPr>
              <a:t>medial </a:t>
            </a:r>
            <a:r>
              <a:rPr lang="en-US" dirty="0">
                <a:latin typeface="Times New Roman" panose="02020603050405020304" pitchFamily="18" charset="0"/>
              </a:rPr>
              <a:t>and </a:t>
            </a:r>
            <a:r>
              <a:rPr lang="en-US" b="1" dirty="0">
                <a:latin typeface="Times New Roman" panose="02020603050405020304" pitchFamily="18" charset="0"/>
              </a:rPr>
              <a:t>lateral angles</a:t>
            </a:r>
            <a:r>
              <a:rPr lang="en-US" dirty="0" smtClean="0">
                <a:latin typeface="Times New Roman" panose="02020603050405020304" pitchFamily="18" charset="0"/>
              </a:rPr>
              <a:t>.</a:t>
            </a:r>
          </a:p>
          <a:p>
            <a:pPr marL="342900" indent="-342900" algn="l">
              <a:buFont typeface="Arial" panose="020B0604020202020204" pitchFamily="34" charset="0"/>
              <a:buChar char="•"/>
            </a:pPr>
            <a:r>
              <a:rPr lang="en-US" dirty="0">
                <a:latin typeface="Times New Roman" panose="02020603050405020304" pitchFamily="18" charset="0"/>
              </a:rPr>
              <a:t>The </a:t>
            </a:r>
            <a:r>
              <a:rPr lang="en-US" b="1" dirty="0">
                <a:latin typeface="Times New Roman" panose="02020603050405020304" pitchFamily="18" charset="0"/>
              </a:rPr>
              <a:t>palpebral fissure </a:t>
            </a:r>
            <a:r>
              <a:rPr lang="en-US" dirty="0">
                <a:latin typeface="Times New Roman" panose="02020603050405020304" pitchFamily="18" charset="0"/>
              </a:rPr>
              <a:t>is the elliptical opening between the eyelids and is the entrance into the conjunctival sac</a:t>
            </a:r>
            <a:r>
              <a:rPr lang="en-US" dirty="0" smtClean="0">
                <a:latin typeface="Times New Roman" panose="02020603050405020304" pitchFamily="18" charset="0"/>
              </a:rPr>
              <a:t>.</a:t>
            </a:r>
          </a:p>
          <a:p>
            <a:pPr marL="342900" indent="-342900" algn="l">
              <a:buFont typeface="Arial" panose="020B0604020202020204" pitchFamily="34" charset="0"/>
              <a:buChar char="•"/>
            </a:pPr>
            <a:r>
              <a:rPr lang="en-US" dirty="0">
                <a:latin typeface="Times New Roman" panose="02020603050405020304" pitchFamily="18" charset="0"/>
              </a:rPr>
              <a:t>The superficial surface of the eyelids is covered by skin, and the deep surface is covered by a mucous membrane called the </a:t>
            </a:r>
            <a:r>
              <a:rPr lang="en-US" b="1" dirty="0">
                <a:latin typeface="Times New Roman" panose="02020603050405020304" pitchFamily="18" charset="0"/>
              </a:rPr>
              <a:t>conjunctiva.</a:t>
            </a:r>
            <a:endParaRPr lang="en-US" dirty="0"/>
          </a:p>
        </p:txBody>
      </p:sp>
    </p:spTree>
    <p:extLst>
      <p:ext uri="{BB962C8B-B14F-4D97-AF65-F5344CB8AC3E}">
        <p14:creationId xmlns:p14="http://schemas.microsoft.com/office/powerpoint/2010/main" val="3586101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Actions of Oblique Muscles:&#10;Superior Oblique:&#10;Depression,&#10;Abduction,&#10;Intortion&#10;Inferior Oblique:&#10;Elevation,&#10;Abduction,&#10;Ex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724" y="1465713"/>
            <a:ext cx="6232595" cy="467933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Actions of Oblique Muscles:&#10;Superior Oblique: :&#10;Intortion&#10;Inferior Oblique :&#10;Extortion&#10;Anteroposterior axis&#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370" y="1509367"/>
            <a:ext cx="5802630" cy="463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662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Actions of Oblique Muscles:&#10;Both oblique muscles&#10;pull the posterolateral&#10;quadrant&#10;anteromedially; thus,&#10;abduct the eyebal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671774"/>
            <a:ext cx="8750300" cy="603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549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Blood Supply:&#10;2 muscular arteries from the ophthalmic artery&#10;The medial (larger) branch supplies the MR, IR and&#10;IO musc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859262"/>
            <a:ext cx="9804400" cy="535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266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Applied Anatomy:&#10; Abnormal deviation of the is known as Squint&#10;(Strabismus).&#10; Paralysis of Lateral Rectus due to damage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6223" y="249489"/>
            <a:ext cx="8410222" cy="63142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39200" y="2506133"/>
            <a:ext cx="993422" cy="3307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094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descr="Movements of Eyeball:&#10;MUSCLE NERVE&#10;SUPPLY&#10;ACTIONS&#10;SUPERIOR&#10;RECTUS&#10;Oculomotor Adduction, Elevation,&#10;Intorsion&#10;SIN&#10;INFERIOR&#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258" y="857956"/>
            <a:ext cx="8070120" cy="5736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661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The lacrimal system&#10;3&#1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0228" y="1151467"/>
            <a:ext cx="6919403" cy="3893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27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Lacrimal Glands&#10;• These are serous glands situated at the upper and outer&#10;angle of the orbit, in a depression known as th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2887" y="1882599"/>
            <a:ext cx="6341513" cy="4020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959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Structure, blood supply and nerve supply&#10;• All lacrimal glands are serous acini, similar in structure to the salivary gl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2462" y="365125"/>
            <a:ext cx="9500524" cy="5663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32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Orbital anatom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5247" y="1509536"/>
            <a:ext cx="579572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36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askerville Old Face" panose="02020602080505020303" pitchFamily="18" charset="0"/>
              </a:rPr>
              <a:t>Eyelashes</a:t>
            </a:r>
            <a:endParaRPr lang="en-US" dirty="0">
              <a:latin typeface="Baskerville Old Face" panose="02020602080505020303" pitchFamily="18" charset="0"/>
            </a:endParaRPr>
          </a:p>
        </p:txBody>
      </p:sp>
      <p:sp>
        <p:nvSpPr>
          <p:cNvPr id="3" name="Content Placeholder 2"/>
          <p:cNvSpPr>
            <a:spLocks noGrp="1"/>
          </p:cNvSpPr>
          <p:nvPr>
            <p:ph idx="1"/>
          </p:nvPr>
        </p:nvSpPr>
        <p:spPr>
          <a:xfrm>
            <a:off x="215900" y="3227388"/>
            <a:ext cx="10515600" cy="4351338"/>
          </a:xfrm>
        </p:spPr>
        <p:txBody>
          <a:bodyPr/>
          <a:lstStyle/>
          <a:p>
            <a:r>
              <a:rPr lang="en-US" sz="2400" dirty="0">
                <a:latin typeface="Times New Roman" panose="02020603050405020304" pitchFamily="18" charset="0"/>
              </a:rPr>
              <a:t>short, curved hairs on the free edges of the eyelids </a:t>
            </a:r>
            <a:r>
              <a:rPr lang="en-US" sz="2400" dirty="0" smtClean="0">
                <a:latin typeface="Times New Roman" panose="02020603050405020304" pitchFamily="18" charset="0"/>
              </a:rPr>
              <a:t>.</a:t>
            </a:r>
          </a:p>
          <a:p>
            <a:r>
              <a:rPr lang="en-US" sz="2400" dirty="0">
                <a:latin typeface="Times New Roman" panose="02020603050405020304" pitchFamily="18" charset="0"/>
              </a:rPr>
              <a:t>They are arranged in double or triple rows at the mucocutaneous junction</a:t>
            </a:r>
            <a:r>
              <a:rPr lang="en-US" sz="2400" dirty="0" smtClean="0">
                <a:latin typeface="Times New Roman" panose="02020603050405020304" pitchFamily="18" charset="0"/>
              </a:rPr>
              <a:t>.</a:t>
            </a:r>
          </a:p>
          <a:p>
            <a:r>
              <a:rPr lang="en-US" sz="2400" dirty="0">
                <a:latin typeface="Times New Roman" panose="02020603050405020304" pitchFamily="18" charset="0"/>
              </a:rPr>
              <a:t>The </a:t>
            </a:r>
            <a:r>
              <a:rPr lang="en-US" sz="2400" b="1" dirty="0">
                <a:latin typeface="Times New Roman" panose="02020603050405020304" pitchFamily="18" charset="0"/>
              </a:rPr>
              <a:t>sebaceous glands </a:t>
            </a:r>
            <a:r>
              <a:rPr lang="en-US" sz="2400" dirty="0">
                <a:latin typeface="Times New Roman" panose="02020603050405020304" pitchFamily="18" charset="0"/>
              </a:rPr>
              <a:t>(</a:t>
            </a:r>
            <a:r>
              <a:rPr lang="en-US" sz="2400" i="1" dirty="0">
                <a:latin typeface="Times New Roman" panose="02020603050405020304" pitchFamily="18" charset="0"/>
              </a:rPr>
              <a:t>glands of </a:t>
            </a:r>
            <a:r>
              <a:rPr lang="en-US" sz="2400" i="1" dirty="0" err="1">
                <a:latin typeface="Times New Roman" panose="02020603050405020304" pitchFamily="18" charset="0"/>
              </a:rPr>
              <a:t>Zeis</a:t>
            </a:r>
            <a:r>
              <a:rPr lang="en-US" sz="2400" dirty="0">
                <a:latin typeface="Times New Roman" panose="02020603050405020304" pitchFamily="18" charset="0"/>
              </a:rPr>
              <a:t>) open directly into the eyelash follicles. </a:t>
            </a:r>
            <a:endParaRPr lang="en-US" sz="2400" dirty="0" smtClean="0">
              <a:latin typeface="Times New Roman" panose="02020603050405020304" pitchFamily="18" charset="0"/>
            </a:endParaRPr>
          </a:p>
          <a:p>
            <a:r>
              <a:rPr lang="en-US" sz="2400" dirty="0" smtClean="0">
                <a:latin typeface="Times New Roman" panose="02020603050405020304" pitchFamily="18" charset="0"/>
              </a:rPr>
              <a:t>The </a:t>
            </a:r>
            <a:r>
              <a:rPr lang="en-US" sz="2400" b="1" dirty="0">
                <a:latin typeface="Times New Roman" panose="02020603050405020304" pitchFamily="18" charset="0"/>
              </a:rPr>
              <a:t>ciliary glands </a:t>
            </a:r>
            <a:r>
              <a:rPr lang="en-US" sz="2400" dirty="0">
                <a:latin typeface="Times New Roman" panose="02020603050405020304" pitchFamily="18" charset="0"/>
              </a:rPr>
              <a:t>(</a:t>
            </a:r>
            <a:r>
              <a:rPr lang="en-US" sz="2400" i="1" dirty="0">
                <a:latin typeface="Times New Roman" panose="02020603050405020304" pitchFamily="18" charset="0"/>
              </a:rPr>
              <a:t>glands of Moll</a:t>
            </a:r>
            <a:r>
              <a:rPr lang="en-US" sz="2400" dirty="0">
                <a:latin typeface="Times New Roman" panose="02020603050405020304" pitchFamily="18" charset="0"/>
              </a:rPr>
              <a:t>) are modified sweat glands that open separately between adjacent lashes</a:t>
            </a:r>
            <a:r>
              <a:rPr lang="en-US" dirty="0">
                <a:latin typeface="Times New Roman" panose="02020603050405020304" pitchFamily="18" charset="0"/>
              </a:rPr>
              <a:t>. </a:t>
            </a:r>
            <a:endParaRPr lang="en-US" dirty="0" smtClean="0">
              <a:latin typeface="Times New Roman" panose="02020603050405020304" pitchFamily="18" charset="0"/>
            </a:endParaRPr>
          </a:p>
          <a:p>
            <a:r>
              <a:rPr lang="en-US" sz="2400" dirty="0">
                <a:latin typeface="Times New Roman" panose="02020603050405020304" pitchFamily="18" charset="0"/>
              </a:rPr>
              <a:t>The </a:t>
            </a:r>
            <a:r>
              <a:rPr lang="en-US" sz="2400" b="1" dirty="0">
                <a:latin typeface="Times New Roman" panose="02020603050405020304" pitchFamily="18" charset="0"/>
              </a:rPr>
              <a:t>tarsal glands </a:t>
            </a:r>
            <a:r>
              <a:rPr lang="en-US" sz="2400" dirty="0">
                <a:latin typeface="Times New Roman" panose="02020603050405020304" pitchFamily="18" charset="0"/>
              </a:rPr>
              <a:t>(</a:t>
            </a:r>
            <a:r>
              <a:rPr lang="en-US" sz="2400" i="1" dirty="0">
                <a:latin typeface="Times New Roman" panose="02020603050405020304" pitchFamily="18" charset="0"/>
              </a:rPr>
              <a:t>Meibomian glands</a:t>
            </a:r>
            <a:r>
              <a:rPr lang="en-US" sz="2400" dirty="0">
                <a:latin typeface="Times New Roman" panose="02020603050405020304" pitchFamily="18" charset="0"/>
              </a:rPr>
              <a:t>) are long</a:t>
            </a:r>
            <a:r>
              <a:rPr lang="en-US" sz="2400" dirty="0" smtClean="0">
                <a:latin typeface="Times New Roman" panose="02020603050405020304" pitchFamily="18" charset="0"/>
              </a:rPr>
              <a:t>, </a:t>
            </a:r>
            <a:r>
              <a:rPr lang="en-US" sz="2400" dirty="0">
                <a:latin typeface="Times New Roman" panose="02020603050405020304" pitchFamily="18" charset="0"/>
              </a:rPr>
              <a:t>modified sebaceous glands that pour their oily secretion onto the margin of the lid; their openings lie behind the </a:t>
            </a:r>
            <a:r>
              <a:rPr lang="en-US" sz="2400" dirty="0" err="1" smtClean="0">
                <a:latin typeface="Times New Roman" panose="02020603050405020304" pitchFamily="18" charset="0"/>
              </a:rPr>
              <a:t>eyelashes.This</a:t>
            </a:r>
            <a:r>
              <a:rPr lang="en-US" sz="2400" dirty="0" smtClean="0">
                <a:latin typeface="Times New Roman" panose="02020603050405020304" pitchFamily="18" charset="0"/>
              </a:rPr>
              <a:t> </a:t>
            </a:r>
            <a:r>
              <a:rPr lang="en-US" sz="2400" dirty="0">
                <a:latin typeface="Times New Roman" panose="02020603050405020304" pitchFamily="18" charset="0"/>
              </a:rPr>
              <a:t>oily material prevents the overflow of tears and helps make the closed eyelids airtight</a:t>
            </a:r>
            <a:endParaRPr lang="en-US" sz="2400" dirty="0" smtClean="0">
              <a:latin typeface="Times New Roman" panose="02020603050405020304" pitchFamily="18" charset="0"/>
            </a:endParaRPr>
          </a:p>
          <a:p>
            <a:endParaRPr lang="en-US" sz="2400" dirty="0" smtClean="0">
              <a:latin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6832599" y="0"/>
            <a:ext cx="5293247" cy="3797300"/>
          </a:xfrm>
          <a:prstGeom prst="rect">
            <a:avLst/>
          </a:prstGeom>
        </p:spPr>
      </p:pic>
    </p:spTree>
    <p:extLst>
      <p:ext uri="{BB962C8B-B14F-4D97-AF65-F5344CB8AC3E}">
        <p14:creationId xmlns:p14="http://schemas.microsoft.com/office/powerpoint/2010/main" val="2338663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76300"/>
            <a:ext cx="10515600" cy="814388"/>
          </a:xfrm>
        </p:spPr>
        <p:txBody>
          <a:bodyPr>
            <a:normAutofit/>
          </a:bodyPr>
          <a:lstStyle/>
          <a:p>
            <a:endParaRPr lang="en-US" dirty="0"/>
          </a:p>
        </p:txBody>
      </p:sp>
      <p:sp>
        <p:nvSpPr>
          <p:cNvPr id="3" name="Content Placeholder 2"/>
          <p:cNvSpPr>
            <a:spLocks noGrp="1"/>
          </p:cNvSpPr>
          <p:nvPr>
            <p:ph idx="1"/>
          </p:nvPr>
        </p:nvSpPr>
        <p:spPr>
          <a:xfrm>
            <a:off x="977900" y="1104900"/>
            <a:ext cx="10515600" cy="5199063"/>
          </a:xfrm>
        </p:spPr>
        <p:txBody>
          <a:bodyPr>
            <a:normAutofit/>
          </a:bodyPr>
          <a:lstStyle/>
          <a:p>
            <a:endParaRPr lang="en-US" b="1" dirty="0" smtClean="0">
              <a:latin typeface="Times New Roman" panose="02020603050405020304" pitchFamily="18" charset="0"/>
            </a:endParaRPr>
          </a:p>
          <a:p>
            <a:r>
              <a:rPr lang="en-US" dirty="0">
                <a:latin typeface="Times New Roman" panose="02020603050405020304" pitchFamily="18" charset="0"/>
              </a:rPr>
              <a:t>Near the medial angle of the eye a small elevation, the </a:t>
            </a:r>
            <a:r>
              <a:rPr lang="en-US" b="1" dirty="0">
                <a:latin typeface="Times New Roman" panose="02020603050405020304" pitchFamily="18" charset="0"/>
              </a:rPr>
              <a:t>papilla </a:t>
            </a:r>
            <a:r>
              <a:rPr lang="en-US" b="1" dirty="0" err="1">
                <a:latin typeface="Times New Roman" panose="02020603050405020304" pitchFamily="18" charset="0"/>
              </a:rPr>
              <a:t>lacrimalis</a:t>
            </a:r>
            <a:r>
              <a:rPr lang="en-US" dirty="0">
                <a:latin typeface="Times New Roman" panose="02020603050405020304" pitchFamily="18" charset="0"/>
              </a:rPr>
              <a:t>, which leads into the </a:t>
            </a:r>
            <a:r>
              <a:rPr lang="en-US" b="1" dirty="0">
                <a:latin typeface="Times New Roman" panose="02020603050405020304" pitchFamily="18" charset="0"/>
              </a:rPr>
              <a:t>canaliculus </a:t>
            </a:r>
            <a:r>
              <a:rPr lang="en-US" b="1" dirty="0" err="1">
                <a:latin typeface="Times New Roman" panose="02020603050405020304" pitchFamily="18" charset="0"/>
              </a:rPr>
              <a:t>lacrimalis</a:t>
            </a:r>
            <a:r>
              <a:rPr lang="en-US" b="1" dirty="0">
                <a:latin typeface="Times New Roman" panose="02020603050405020304" pitchFamily="18" charset="0"/>
              </a:rPr>
              <a:t> .</a:t>
            </a:r>
            <a:r>
              <a:rPr lang="en-US" dirty="0">
                <a:latin typeface="Times New Roman" panose="02020603050405020304" pitchFamily="18" charset="0"/>
              </a:rPr>
              <a:t>The punctum and canaliculus carry tears down into the nose.</a:t>
            </a:r>
            <a:r>
              <a:rPr lang="en-US" dirty="0"/>
              <a:t/>
            </a:r>
            <a:br>
              <a:rPr lang="en-US" dirty="0"/>
            </a:br>
            <a:endParaRPr lang="en-US" b="1" dirty="0">
              <a:latin typeface="Times New Roman" panose="02020603050405020304" pitchFamily="18" charset="0"/>
            </a:endParaRPr>
          </a:p>
          <a:p>
            <a:endParaRPr lang="en-US" b="1" dirty="0" smtClean="0">
              <a:latin typeface="Times New Roman" panose="02020603050405020304" pitchFamily="18" charset="0"/>
            </a:endParaRPr>
          </a:p>
          <a:p>
            <a:r>
              <a:rPr lang="en-US" b="1" dirty="0" smtClean="0">
                <a:latin typeface="Times New Roman" panose="02020603050405020304" pitchFamily="18" charset="0"/>
              </a:rPr>
              <a:t>Conjunctiva:</a:t>
            </a:r>
          </a:p>
          <a:p>
            <a:pPr marL="0" indent="0">
              <a:buNone/>
            </a:pPr>
            <a:r>
              <a:rPr lang="en-US" dirty="0" smtClean="0"/>
              <a:t>A thin </a:t>
            </a:r>
            <a:r>
              <a:rPr lang="en-US" dirty="0"/>
              <a:t>mucous membrane that lines the eyelids and is reflected at the </a:t>
            </a:r>
            <a:r>
              <a:rPr lang="en-US" i="1" dirty="0">
                <a:solidFill>
                  <a:srgbClr val="FF0000"/>
                </a:solidFill>
              </a:rPr>
              <a:t>superior and inferior </a:t>
            </a:r>
            <a:r>
              <a:rPr lang="en-US" i="1" dirty="0" err="1">
                <a:solidFill>
                  <a:srgbClr val="FF0000"/>
                </a:solidFill>
              </a:rPr>
              <a:t>fornices</a:t>
            </a:r>
            <a:r>
              <a:rPr lang="en-US" i="1" dirty="0">
                <a:solidFill>
                  <a:srgbClr val="FF0000"/>
                </a:solidFill>
              </a:rPr>
              <a:t> </a:t>
            </a:r>
            <a:r>
              <a:rPr lang="en-US" dirty="0"/>
              <a:t>onto the anterior surface of the eyeball. </a:t>
            </a:r>
            <a:r>
              <a:rPr lang="en-US" dirty="0" smtClean="0"/>
              <a:t>Thus </a:t>
            </a:r>
            <a:r>
              <a:rPr lang="en-US" dirty="0"/>
              <a:t>forms a potential space, </a:t>
            </a:r>
            <a:r>
              <a:rPr lang="en-US" b="1" i="1" dirty="0"/>
              <a:t>the conjunctival sac</a:t>
            </a:r>
            <a:r>
              <a:rPr lang="en-US" dirty="0"/>
              <a:t>, which is open at the palpebral fissure</a:t>
            </a:r>
            <a:r>
              <a:rPr lang="en-US" dirty="0" smtClean="0"/>
              <a:t>.</a:t>
            </a:r>
          </a:p>
        </p:txBody>
      </p:sp>
    </p:spTree>
    <p:extLst>
      <p:ext uri="{BB962C8B-B14F-4D97-AF65-F5344CB8AC3E}">
        <p14:creationId xmlns:p14="http://schemas.microsoft.com/office/powerpoint/2010/main" val="4191531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2200"/>
            <a:ext cx="10515600" cy="598488"/>
          </a:xfrm>
        </p:spPr>
        <p:txBody>
          <a:bodyPr>
            <a:normAutofit fontScale="90000"/>
          </a:bodyPr>
          <a:lstStyle/>
          <a:p>
            <a:pPr marL="457200" indent="-457200">
              <a:buFont typeface="Arial" panose="020B0604020202020204" pitchFamily="34" charset="0"/>
              <a:buChar char="•"/>
            </a:pPr>
            <a:r>
              <a:rPr lang="en-US" sz="3100" dirty="0"/>
              <a:t>the </a:t>
            </a:r>
            <a:r>
              <a:rPr lang="en-US" sz="3100" b="1" i="1" dirty="0" err="1"/>
              <a:t>subtarsal</a:t>
            </a:r>
            <a:r>
              <a:rPr lang="en-US" sz="3100" b="1" i="1" dirty="0"/>
              <a:t> sulcus</a:t>
            </a:r>
            <a:r>
              <a:rPr lang="en-US" sz="3100" dirty="0"/>
              <a:t>, is a groove beneath the eyelid which tends to trap small foreign particles introduced into the conjunctival sac and is thus clinically important.</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latin typeface="+mj-lt"/>
              </a:rPr>
              <a:t>The framework of the eyelids is formed by a fibrous sheet, </a:t>
            </a:r>
            <a:r>
              <a:rPr lang="en-US" b="1" i="1" dirty="0">
                <a:latin typeface="+mj-lt"/>
              </a:rPr>
              <a:t>the orbital septum</a:t>
            </a:r>
            <a:r>
              <a:rPr lang="en-US" dirty="0">
                <a:latin typeface="+mj-lt"/>
              </a:rPr>
              <a:t>, which thickened at the margins of the lids to form the </a:t>
            </a:r>
            <a:r>
              <a:rPr lang="en-US" dirty="0">
                <a:solidFill>
                  <a:srgbClr val="FF0000"/>
                </a:solidFill>
                <a:latin typeface="+mj-lt"/>
              </a:rPr>
              <a:t>superior and inferior tarsal plates. </a:t>
            </a:r>
            <a:r>
              <a:rPr lang="en-US" dirty="0">
                <a:latin typeface="+mj-lt"/>
              </a:rPr>
              <a:t>The lateral ends of the plates are attached by the </a:t>
            </a:r>
            <a:r>
              <a:rPr lang="en-US" dirty="0">
                <a:solidFill>
                  <a:schemeClr val="accent1">
                    <a:lumMod val="75000"/>
                  </a:schemeClr>
                </a:solidFill>
                <a:latin typeface="+mj-lt"/>
              </a:rPr>
              <a:t>lateral palpebral ligament to a bony tubercle</a:t>
            </a:r>
            <a:r>
              <a:rPr lang="en-US" dirty="0">
                <a:latin typeface="+mj-lt"/>
              </a:rPr>
              <a:t> just within the orbital margin</a:t>
            </a:r>
            <a:r>
              <a:rPr lang="en-US" dirty="0"/>
              <a:t>. </a:t>
            </a:r>
            <a:r>
              <a:rPr lang="en-US" dirty="0">
                <a:latin typeface="+mj-lt"/>
              </a:rPr>
              <a:t>The medial </a:t>
            </a:r>
            <a:r>
              <a:rPr lang="en-US" dirty="0" smtClean="0">
                <a:latin typeface="+mj-lt"/>
              </a:rPr>
              <a:t>ends of </a:t>
            </a:r>
            <a:r>
              <a:rPr lang="en-US" dirty="0">
                <a:latin typeface="+mj-lt"/>
              </a:rPr>
              <a:t>the plates are attached </a:t>
            </a:r>
            <a:r>
              <a:rPr lang="en-US" dirty="0" smtClean="0">
                <a:latin typeface="+mj-lt"/>
              </a:rPr>
              <a:t> by </a:t>
            </a:r>
            <a:r>
              <a:rPr lang="en-US" dirty="0">
                <a:latin typeface="+mj-lt"/>
              </a:rPr>
              <a:t>the </a:t>
            </a:r>
            <a:r>
              <a:rPr lang="en-US" dirty="0">
                <a:solidFill>
                  <a:schemeClr val="accent1">
                    <a:lumMod val="75000"/>
                  </a:schemeClr>
                </a:solidFill>
                <a:latin typeface="+mj-lt"/>
              </a:rPr>
              <a:t>medial palpebral ligament to the crest of the lacrimal </a:t>
            </a:r>
            <a:r>
              <a:rPr lang="en-US" dirty="0" smtClean="0">
                <a:solidFill>
                  <a:schemeClr val="accent1">
                    <a:lumMod val="75000"/>
                  </a:schemeClr>
                </a:solidFill>
                <a:latin typeface="+mj-lt"/>
              </a:rPr>
              <a:t>bone.</a:t>
            </a:r>
            <a:endParaRPr lang="en-US" dirty="0">
              <a:solidFill>
                <a:schemeClr val="accent1">
                  <a:lumMod val="75000"/>
                </a:schemeClr>
              </a:solidFill>
              <a:latin typeface="+mj-lt"/>
            </a:endParaRPr>
          </a:p>
        </p:txBody>
      </p:sp>
    </p:spTree>
    <p:extLst>
      <p:ext uri="{BB962C8B-B14F-4D97-AF65-F5344CB8AC3E}">
        <p14:creationId xmlns:p14="http://schemas.microsoft.com/office/powerpoint/2010/main" val="333053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6515100" y="365125"/>
            <a:ext cx="5537200" cy="6238874"/>
          </a:xfrm>
          <a:prstGeom prst="rect">
            <a:avLst/>
          </a:prstGeom>
        </p:spPr>
      </p:pic>
      <p:pic>
        <p:nvPicPr>
          <p:cNvPr id="5" name="Picture 4"/>
          <p:cNvPicPr>
            <a:picLocks noChangeAspect="1"/>
          </p:cNvPicPr>
          <p:nvPr/>
        </p:nvPicPr>
        <p:blipFill>
          <a:blip r:embed="rId3"/>
          <a:stretch>
            <a:fillRect/>
          </a:stretch>
        </p:blipFill>
        <p:spPr>
          <a:xfrm>
            <a:off x="139700" y="640930"/>
            <a:ext cx="6375400" cy="5963069"/>
          </a:xfrm>
          <a:prstGeom prst="rect">
            <a:avLst/>
          </a:prstGeom>
        </p:spPr>
      </p:pic>
    </p:spTree>
    <p:extLst>
      <p:ext uri="{BB962C8B-B14F-4D97-AF65-F5344CB8AC3E}">
        <p14:creationId xmlns:p14="http://schemas.microsoft.com/office/powerpoint/2010/main" val="4065778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rPr>
              <a:t>Movements of the Eyelids</a:t>
            </a:r>
            <a:endParaRPr lang="en-US" dirty="0"/>
          </a:p>
        </p:txBody>
      </p:sp>
      <p:sp>
        <p:nvSpPr>
          <p:cNvPr id="3" name="Content Placeholder 2"/>
          <p:cNvSpPr>
            <a:spLocks noGrp="1"/>
          </p:cNvSpPr>
          <p:nvPr>
            <p:ph idx="1"/>
          </p:nvPr>
        </p:nvSpPr>
        <p:spPr>
          <a:xfrm>
            <a:off x="838200" y="2770982"/>
            <a:ext cx="10515600" cy="4351338"/>
          </a:xfrm>
        </p:spPr>
        <p:txBody>
          <a:bodyPr>
            <a:normAutofit/>
          </a:bodyPr>
          <a:lstStyle/>
          <a:p>
            <a:r>
              <a:rPr lang="en-US" sz="2400" dirty="0" smtClean="0">
                <a:latin typeface="Times New Roman" panose="02020603050405020304" pitchFamily="18" charset="0"/>
              </a:rPr>
              <a:t>The </a:t>
            </a:r>
            <a:r>
              <a:rPr lang="en-US" sz="2400" b="1" i="1" u="sng" dirty="0" err="1">
                <a:latin typeface="Times New Roman" panose="02020603050405020304" pitchFamily="18" charset="0"/>
              </a:rPr>
              <a:t>levator</a:t>
            </a:r>
            <a:r>
              <a:rPr lang="en-US" sz="2400" b="1" i="1" u="sng" dirty="0">
                <a:latin typeface="Times New Roman" panose="02020603050405020304" pitchFamily="18" charset="0"/>
              </a:rPr>
              <a:t> </a:t>
            </a:r>
            <a:r>
              <a:rPr lang="en-US" sz="2400" b="1" i="1" u="sng" dirty="0" err="1">
                <a:latin typeface="Times New Roman" panose="02020603050405020304" pitchFamily="18" charset="0"/>
              </a:rPr>
              <a:t>palpebrae</a:t>
            </a:r>
            <a:r>
              <a:rPr lang="en-US" sz="2400" b="1" i="1" u="sng" dirty="0">
                <a:latin typeface="Times New Roman" panose="02020603050405020304" pitchFamily="18" charset="0"/>
              </a:rPr>
              <a:t> </a:t>
            </a:r>
            <a:r>
              <a:rPr lang="en-US" sz="2400" b="1" i="1" u="sng" dirty="0" err="1">
                <a:latin typeface="Times New Roman" panose="02020603050405020304" pitchFamily="18" charset="0"/>
              </a:rPr>
              <a:t>superioris</a:t>
            </a:r>
            <a:r>
              <a:rPr lang="en-US" sz="2400" b="1" u="sng" dirty="0">
                <a:latin typeface="Times New Roman" panose="02020603050405020304" pitchFamily="18" charset="0"/>
              </a:rPr>
              <a:t> </a:t>
            </a:r>
            <a:r>
              <a:rPr lang="en-US" sz="2000" dirty="0">
                <a:solidFill>
                  <a:srgbClr val="FF0000"/>
                </a:solidFill>
                <a:latin typeface="+mj-lt"/>
              </a:rPr>
              <a:t>originates </a:t>
            </a:r>
            <a:r>
              <a:rPr lang="en-US" sz="2000" dirty="0">
                <a:latin typeface="+mj-lt"/>
              </a:rPr>
              <a:t>from inferior surface of the lesser wing of the sphenoid bone, just above the optic </a:t>
            </a:r>
            <a:r>
              <a:rPr lang="en-US" sz="2000" dirty="0" smtClean="0">
                <a:latin typeface="+mj-lt"/>
              </a:rPr>
              <a:t>foramen, </a:t>
            </a:r>
            <a:r>
              <a:rPr lang="en-US" sz="2000" dirty="0">
                <a:solidFill>
                  <a:srgbClr val="0070C0"/>
                </a:solidFill>
                <a:latin typeface="+mj-lt"/>
              </a:rPr>
              <a:t>inserts </a:t>
            </a:r>
            <a:r>
              <a:rPr lang="en-US" sz="2000" dirty="0">
                <a:latin typeface="+mj-lt"/>
              </a:rPr>
              <a:t>on the skin of the upper eyelid, as well as the superior tarsal plate. </a:t>
            </a:r>
            <a:r>
              <a:rPr lang="en-US" sz="2000" dirty="0" smtClean="0">
                <a:latin typeface="+mj-lt"/>
              </a:rPr>
              <a:t>Action : elevates </a:t>
            </a:r>
            <a:r>
              <a:rPr lang="en-US" sz="2000" dirty="0">
                <a:latin typeface="+mj-lt"/>
              </a:rPr>
              <a:t>the upper </a:t>
            </a:r>
            <a:r>
              <a:rPr lang="en-US" sz="2000" dirty="0" smtClean="0">
                <a:latin typeface="+mj-lt"/>
              </a:rPr>
              <a:t>eyelid.</a:t>
            </a:r>
            <a:endParaRPr lang="en-US" sz="2000" dirty="0">
              <a:latin typeface="+mj-lt"/>
            </a:endParaRPr>
          </a:p>
          <a:p>
            <a:r>
              <a:rPr lang="en-US" sz="2400" dirty="0" smtClean="0">
                <a:latin typeface="Times New Roman" panose="02020603050405020304" pitchFamily="18" charset="0"/>
              </a:rPr>
              <a:t>The </a:t>
            </a:r>
            <a:r>
              <a:rPr lang="en-US" sz="2400" dirty="0">
                <a:latin typeface="Times New Roman" panose="02020603050405020304" pitchFamily="18" charset="0"/>
              </a:rPr>
              <a:t>eyelids are </a:t>
            </a:r>
            <a:r>
              <a:rPr lang="en-US" sz="2400" dirty="0">
                <a:solidFill>
                  <a:srgbClr val="C00000"/>
                </a:solidFill>
                <a:latin typeface="Times New Roman" panose="02020603050405020304" pitchFamily="18" charset="0"/>
              </a:rPr>
              <a:t>closed</a:t>
            </a:r>
            <a:r>
              <a:rPr lang="en-US" sz="2400" dirty="0">
                <a:latin typeface="Times New Roman" panose="02020603050405020304" pitchFamily="18" charset="0"/>
              </a:rPr>
              <a:t> by the </a:t>
            </a:r>
            <a:r>
              <a:rPr lang="en-US" sz="2400" dirty="0">
                <a:solidFill>
                  <a:srgbClr val="C00000"/>
                </a:solidFill>
                <a:latin typeface="Times New Roman" panose="02020603050405020304" pitchFamily="18" charset="0"/>
              </a:rPr>
              <a:t>contraction </a:t>
            </a:r>
            <a:r>
              <a:rPr lang="en-US" sz="2400" dirty="0">
                <a:latin typeface="Times New Roman" panose="02020603050405020304" pitchFamily="18" charset="0"/>
              </a:rPr>
              <a:t>of the </a:t>
            </a:r>
            <a:r>
              <a:rPr lang="en-US" sz="2400" b="1" dirty="0">
                <a:latin typeface="Times New Roman" panose="02020603050405020304" pitchFamily="18" charset="0"/>
              </a:rPr>
              <a:t>orbicularis oculi </a:t>
            </a:r>
            <a:r>
              <a:rPr lang="en-US" sz="2400" dirty="0">
                <a:latin typeface="Times New Roman" panose="02020603050405020304" pitchFamily="18" charset="0"/>
              </a:rPr>
              <a:t>and the </a:t>
            </a:r>
            <a:r>
              <a:rPr lang="en-US" sz="2400" dirty="0">
                <a:solidFill>
                  <a:srgbClr val="0070C0"/>
                </a:solidFill>
                <a:latin typeface="Times New Roman" panose="02020603050405020304" pitchFamily="18" charset="0"/>
              </a:rPr>
              <a:t>relaxation</a:t>
            </a:r>
            <a:r>
              <a:rPr lang="en-US" sz="2400" dirty="0">
                <a:latin typeface="Times New Roman" panose="02020603050405020304" pitchFamily="18" charset="0"/>
              </a:rPr>
              <a:t> of the </a:t>
            </a:r>
            <a:r>
              <a:rPr lang="en-US" sz="2400" b="1" dirty="0" err="1">
                <a:latin typeface="Times New Roman" panose="02020603050405020304" pitchFamily="18" charset="0"/>
              </a:rPr>
              <a:t>levator</a:t>
            </a:r>
            <a:r>
              <a:rPr lang="en-US" sz="2400" b="1" dirty="0">
                <a:latin typeface="Times New Roman" panose="02020603050405020304" pitchFamily="18" charset="0"/>
              </a:rPr>
              <a:t> </a:t>
            </a:r>
            <a:r>
              <a:rPr lang="en-US" sz="2400" b="1" dirty="0" err="1" smtClean="0">
                <a:latin typeface="Times New Roman" panose="02020603050405020304" pitchFamily="18" charset="0"/>
              </a:rPr>
              <a:t>palpebrae</a:t>
            </a:r>
            <a:r>
              <a:rPr lang="en-US" sz="2400" b="1" dirty="0" smtClean="0">
                <a:latin typeface="Times New Roman" panose="02020603050405020304" pitchFamily="18" charset="0"/>
              </a:rPr>
              <a:t> </a:t>
            </a:r>
            <a:r>
              <a:rPr lang="en-US" sz="2400" b="1" dirty="0" err="1">
                <a:latin typeface="Times New Roman" panose="02020603050405020304" pitchFamily="18" charset="0"/>
              </a:rPr>
              <a:t>superioris</a:t>
            </a:r>
            <a:r>
              <a:rPr lang="en-US" sz="2400" dirty="0">
                <a:latin typeface="Times New Roman" panose="02020603050405020304" pitchFamily="18" charset="0"/>
              </a:rPr>
              <a:t> muscles</a:t>
            </a:r>
            <a:r>
              <a:rPr lang="en-US" sz="2400" dirty="0" smtClean="0">
                <a:latin typeface="Times New Roman" panose="02020603050405020304" pitchFamily="18" charset="0"/>
              </a:rPr>
              <a:t>.</a:t>
            </a:r>
          </a:p>
          <a:p>
            <a:r>
              <a:rPr lang="en-US" sz="2400" dirty="0">
                <a:latin typeface="Times New Roman" panose="02020603050405020304" pitchFamily="18" charset="0"/>
              </a:rPr>
              <a:t>The eye is </a:t>
            </a:r>
            <a:r>
              <a:rPr lang="en-US" sz="2400" dirty="0">
                <a:solidFill>
                  <a:srgbClr val="0070C0"/>
                </a:solidFill>
                <a:latin typeface="Times New Roman" panose="02020603050405020304" pitchFamily="18" charset="0"/>
              </a:rPr>
              <a:t>opened </a:t>
            </a:r>
            <a:r>
              <a:rPr lang="en-US" sz="2400" dirty="0">
                <a:solidFill>
                  <a:srgbClr val="FF0000"/>
                </a:solidFill>
                <a:latin typeface="Times New Roman" panose="02020603050405020304" pitchFamily="18" charset="0"/>
              </a:rPr>
              <a:t>by the </a:t>
            </a:r>
            <a:r>
              <a:rPr lang="en-US" sz="2400" dirty="0" err="1">
                <a:solidFill>
                  <a:srgbClr val="FF0000"/>
                </a:solidFill>
                <a:latin typeface="Times New Roman" panose="02020603050405020304" pitchFamily="18" charset="0"/>
              </a:rPr>
              <a:t>levator</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palpebrae</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superioris</a:t>
            </a:r>
            <a:r>
              <a:rPr lang="en-US" sz="2400" dirty="0">
                <a:solidFill>
                  <a:srgbClr val="FF0000"/>
                </a:solidFill>
                <a:latin typeface="Times New Roman" panose="02020603050405020304" pitchFamily="18" charset="0"/>
              </a:rPr>
              <a:t> </a:t>
            </a:r>
            <a:r>
              <a:rPr lang="en-US" sz="2400" dirty="0">
                <a:latin typeface="Times New Roman" panose="02020603050405020304" pitchFamily="18" charset="0"/>
              </a:rPr>
              <a:t>raising the upper lid</a:t>
            </a:r>
            <a:r>
              <a:rPr lang="en-US" sz="2400" dirty="0" smtClean="0">
                <a:latin typeface="Times New Roman" panose="02020603050405020304" pitchFamily="18" charset="0"/>
              </a:rPr>
              <a:t>.</a:t>
            </a:r>
          </a:p>
          <a:p>
            <a:r>
              <a:rPr lang="en-US" sz="2400" dirty="0">
                <a:solidFill>
                  <a:srgbClr val="00B050"/>
                </a:solidFill>
                <a:latin typeface="Times New Roman" panose="02020603050405020304" pitchFamily="18" charset="0"/>
              </a:rPr>
              <a:t>On looking upward</a:t>
            </a:r>
            <a:r>
              <a:rPr lang="en-US" sz="2400" dirty="0">
                <a:latin typeface="Times New Roman" panose="02020603050405020304" pitchFamily="18" charset="0"/>
              </a:rPr>
              <a:t>, the </a:t>
            </a:r>
            <a:r>
              <a:rPr lang="en-US" sz="2400" dirty="0" err="1">
                <a:latin typeface="Times New Roman" panose="02020603050405020304" pitchFamily="18" charset="0"/>
              </a:rPr>
              <a:t>levator</a:t>
            </a:r>
            <a:r>
              <a:rPr lang="en-US" sz="2400" dirty="0">
                <a:latin typeface="Times New Roman" panose="02020603050405020304" pitchFamily="18" charset="0"/>
              </a:rPr>
              <a:t> </a:t>
            </a:r>
            <a:r>
              <a:rPr lang="en-US" sz="2400" dirty="0" err="1">
                <a:latin typeface="Times New Roman" panose="02020603050405020304" pitchFamily="18" charset="0"/>
              </a:rPr>
              <a:t>palpebrae</a:t>
            </a:r>
            <a:r>
              <a:rPr lang="en-US" sz="2400" dirty="0">
                <a:latin typeface="Times New Roman" panose="02020603050405020304" pitchFamily="18" charset="0"/>
              </a:rPr>
              <a:t> </a:t>
            </a:r>
            <a:r>
              <a:rPr lang="en-US" sz="2400" dirty="0" err="1">
                <a:latin typeface="Times New Roman" panose="02020603050405020304" pitchFamily="18" charset="0"/>
              </a:rPr>
              <a:t>superioris</a:t>
            </a:r>
            <a:r>
              <a:rPr lang="en-US" sz="2400" dirty="0">
                <a:latin typeface="Times New Roman" panose="02020603050405020304" pitchFamily="18" charset="0"/>
              </a:rPr>
              <a:t> contracts, and the upper lid moves with the eyeball. </a:t>
            </a:r>
            <a:r>
              <a:rPr lang="en-US" sz="2400" dirty="0">
                <a:solidFill>
                  <a:srgbClr val="00B050"/>
                </a:solidFill>
                <a:latin typeface="Times New Roman" panose="02020603050405020304" pitchFamily="18" charset="0"/>
              </a:rPr>
              <a:t>On looking downward</a:t>
            </a:r>
            <a:r>
              <a:rPr lang="en-US" sz="2400" dirty="0">
                <a:latin typeface="Times New Roman" panose="02020603050405020304" pitchFamily="18" charset="0"/>
              </a:rPr>
              <a:t>, both lids move, the upper lid continues to cover the upper part of the cornea, and the lower lid is pulled downward slightly by the conjunctiva, which is attached to the sclera and the lower lid.</a:t>
            </a:r>
            <a:endParaRPr lang="en-US" sz="2400" dirty="0"/>
          </a:p>
        </p:txBody>
      </p:sp>
      <p:pic>
        <p:nvPicPr>
          <p:cNvPr id="4" name="Picture 3"/>
          <p:cNvPicPr>
            <a:picLocks noChangeAspect="1"/>
          </p:cNvPicPr>
          <p:nvPr/>
        </p:nvPicPr>
        <p:blipFill>
          <a:blip r:embed="rId2"/>
          <a:stretch>
            <a:fillRect/>
          </a:stretch>
        </p:blipFill>
        <p:spPr>
          <a:xfrm>
            <a:off x="7454900" y="127001"/>
            <a:ext cx="4397839" cy="2711450"/>
          </a:xfrm>
          <a:prstGeom prst="rect">
            <a:avLst/>
          </a:prstGeom>
        </p:spPr>
      </p:pic>
    </p:spTree>
    <p:extLst>
      <p:ext uri="{BB962C8B-B14F-4D97-AF65-F5344CB8AC3E}">
        <p14:creationId xmlns:p14="http://schemas.microsoft.com/office/powerpoint/2010/main" val="1809171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238125"/>
            <a:ext cx="10515600" cy="282575"/>
          </a:xfrm>
        </p:spPr>
        <p:txBody>
          <a:bodyPr>
            <a:normAutofit fontScale="90000"/>
          </a:bodyPr>
          <a:lstStyle/>
          <a:p>
            <a:r>
              <a:rPr lang="en-US" sz="2800" b="1" dirty="0">
                <a:latin typeface="Times New Roman" panose="02020603050405020304" pitchFamily="18" charset="0"/>
              </a:rPr>
              <a:t>TABLE 1: </a:t>
            </a:r>
            <a:r>
              <a:rPr lang="en-US" sz="2800" dirty="0">
                <a:latin typeface="Times New Roman" panose="02020603050405020304" pitchFamily="18" charset="0"/>
              </a:rPr>
              <a:t>Muscles of the eyeball and eyelids.</a:t>
            </a:r>
            <a:endParaRPr lang="en-US" sz="2800" dirty="0"/>
          </a:p>
        </p:txBody>
      </p:sp>
      <p:pic>
        <p:nvPicPr>
          <p:cNvPr id="4" name="Content Placeholder 3"/>
          <p:cNvPicPr>
            <a:picLocks noGrp="1" noChangeAspect="1"/>
          </p:cNvPicPr>
          <p:nvPr>
            <p:ph idx="1"/>
          </p:nvPr>
        </p:nvPicPr>
        <p:blipFill>
          <a:blip r:embed="rId2"/>
          <a:stretch>
            <a:fillRect/>
          </a:stretch>
        </p:blipFill>
        <p:spPr>
          <a:xfrm>
            <a:off x="200584" y="520700"/>
            <a:ext cx="11816231" cy="6197600"/>
          </a:xfrm>
          <a:prstGeom prst="rect">
            <a:avLst/>
          </a:prstGeom>
        </p:spPr>
      </p:pic>
    </p:spTree>
    <p:extLst>
      <p:ext uri="{BB962C8B-B14F-4D97-AF65-F5344CB8AC3E}">
        <p14:creationId xmlns:p14="http://schemas.microsoft.com/office/powerpoint/2010/main" val="58299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6" name="Picture 2" descr="Contents Of The Orbit&#10; Eyeball&#10; Fascia: Orbital and bulbar.&#10; Muscles: Extraocular.&#10; Vessels:&#10;• Ophthalmic artery&#10;• Su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3358" y="365125"/>
            <a:ext cx="11033642" cy="6275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407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535</Words>
  <Application>Microsoft Office PowerPoint</Application>
  <PresentationFormat>Widescreen</PresentationFormat>
  <Paragraphs>28</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Aharoni</vt:lpstr>
      <vt:lpstr>Arial</vt:lpstr>
      <vt:lpstr>Baskerville Old Face</vt:lpstr>
      <vt:lpstr>Calibri</vt:lpstr>
      <vt:lpstr>Calibri Light</vt:lpstr>
      <vt:lpstr>Times New Roman</vt:lpstr>
      <vt:lpstr>Office Theme</vt:lpstr>
      <vt:lpstr>orbit</vt:lpstr>
      <vt:lpstr>Eyelids</vt:lpstr>
      <vt:lpstr>Eyelashes</vt:lpstr>
      <vt:lpstr>PowerPoint Presentation</vt:lpstr>
      <vt:lpstr>the subtarsal sulcus, is a groove beneath the eyelid which tends to trap small foreign particles introduced into the conjunctival sac and is thus clinically important. </vt:lpstr>
      <vt:lpstr>PowerPoint Presentation</vt:lpstr>
      <vt:lpstr>Movements of the Eyelids</vt:lpstr>
      <vt:lpstr>TABLE 1: Muscles of the eyeball and eyelids.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Orbit</dc:title>
  <dc:creator>hp1</dc:creator>
  <cp:lastModifiedBy>hp1</cp:lastModifiedBy>
  <cp:revision>29</cp:revision>
  <dcterms:created xsi:type="dcterms:W3CDTF">2021-06-04T21:39:52Z</dcterms:created>
  <dcterms:modified xsi:type="dcterms:W3CDTF">2025-01-22T17:36:13Z</dcterms:modified>
</cp:coreProperties>
</file>