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62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32" d="100"/>
          <a:sy n="32" d="100"/>
        </p:scale>
        <p:origin x="2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587F-E9B1-4F69-9389-53C7D680E90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CF67-5E62-4373-8EB3-36FB7D2F8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587F-E9B1-4F69-9389-53C7D680E90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CF67-5E62-4373-8EB3-36FB7D2F8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0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587F-E9B1-4F69-9389-53C7D680E90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CF67-5E62-4373-8EB3-36FB7D2F8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6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587F-E9B1-4F69-9389-53C7D680E90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CF67-5E62-4373-8EB3-36FB7D2F8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69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587F-E9B1-4F69-9389-53C7D680E90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CF67-5E62-4373-8EB3-36FB7D2F8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0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587F-E9B1-4F69-9389-53C7D680E90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CF67-5E62-4373-8EB3-36FB7D2F8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32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587F-E9B1-4F69-9389-53C7D680E90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CF67-5E62-4373-8EB3-36FB7D2F8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04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587F-E9B1-4F69-9389-53C7D680E90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CF67-5E62-4373-8EB3-36FB7D2F8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8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587F-E9B1-4F69-9389-53C7D680E90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CF67-5E62-4373-8EB3-36FB7D2F8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65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587F-E9B1-4F69-9389-53C7D680E90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CF67-5E62-4373-8EB3-36FB7D2F8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61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587F-E9B1-4F69-9389-53C7D680E90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FCF67-5E62-4373-8EB3-36FB7D2F8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38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B587F-E9B1-4F69-9389-53C7D680E90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FCF67-5E62-4373-8EB3-36FB7D2F8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5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ranial_nerves" TargetMode="External"/><Relationship Id="rId2" Type="http://schemas.openxmlformats.org/officeDocument/2006/relationships/hyperlink" Target="https://en.wikipedia.org/wiki/Trigeminal_nerv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igeminal_nerve" TargetMode="External"/><Relationship Id="rId2" Type="http://schemas.openxmlformats.org/officeDocument/2006/relationships/hyperlink" Target="https://en.wikipedia.org/wiki/Mandibular_nerv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Facial_nerve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ateral_pterygoid_muscle" TargetMode="External"/><Relationship Id="rId2" Type="http://schemas.openxmlformats.org/officeDocument/2006/relationships/hyperlink" Target="https://en.wikipedia.org/wiki/Tensor_veli_palatin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en.wikipedia.org/wiki/Nerve_to_medial_pterygoid" TargetMode="External"/><Relationship Id="rId4" Type="http://schemas.openxmlformats.org/officeDocument/2006/relationships/hyperlink" Target="https://en.wikipedia.org/wiki/Meningeal_branch_of_the_mandibular_nerve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Anterior_belly_of_digastric" TargetMode="External"/><Relationship Id="rId3" Type="http://schemas.openxmlformats.org/officeDocument/2006/relationships/hyperlink" Target="https://en.wikipedia.org/wiki/Buccal_nerve" TargetMode="External"/><Relationship Id="rId7" Type="http://schemas.openxmlformats.org/officeDocument/2006/relationships/hyperlink" Target="https://en.wikipedia.org/wiki/Mylohyoid_muscle" TargetMode="External"/><Relationship Id="rId2" Type="http://schemas.openxmlformats.org/officeDocument/2006/relationships/hyperlink" Target="https://en.wikipedia.org/wiki/Muscles_of_mastica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Inferior_alveolar_nerve" TargetMode="External"/><Relationship Id="rId5" Type="http://schemas.openxmlformats.org/officeDocument/2006/relationships/hyperlink" Target="https://en.wikipedia.org/wiki/Lingual_nerve" TargetMode="External"/><Relationship Id="rId4" Type="http://schemas.openxmlformats.org/officeDocument/2006/relationships/hyperlink" Target="https://en.wikipedia.org/wiki/Auriculotempora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Buccal_nerve" TargetMode="External"/><Relationship Id="rId13" Type="http://schemas.openxmlformats.org/officeDocument/2006/relationships/hyperlink" Target="https://en.wikipedia.org/wiki/Mental_nerve" TargetMode="External"/><Relationship Id="rId3" Type="http://schemas.openxmlformats.org/officeDocument/2006/relationships/hyperlink" Target="https://en.wikipedia.org/wiki/Tensor_tympani" TargetMode="External"/><Relationship Id="rId7" Type="http://schemas.openxmlformats.org/officeDocument/2006/relationships/hyperlink" Target="https://en.wikipedia.org/wiki/Deep_temporal_nerves" TargetMode="External"/><Relationship Id="rId12" Type="http://schemas.openxmlformats.org/officeDocument/2006/relationships/hyperlink" Target="https://en.wikipedia.org/wiki/Inferior_alveolar_nerve" TargetMode="External"/><Relationship Id="rId2" Type="http://schemas.openxmlformats.org/officeDocument/2006/relationships/hyperlink" Target="https://en.wikipedia.org/wiki/Medial_pterygoid_muscl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Masseteric_nerve" TargetMode="External"/><Relationship Id="rId11" Type="http://schemas.openxmlformats.org/officeDocument/2006/relationships/hyperlink" Target="https://en.wikipedia.org/wiki/Lingual_nerve" TargetMode="External"/><Relationship Id="rId5" Type="http://schemas.openxmlformats.org/officeDocument/2006/relationships/hyperlink" Target="https://en.wikipedia.org/wiki/Meningeal_branch_of_the_mandibular_nerve" TargetMode="External"/><Relationship Id="rId10" Type="http://schemas.openxmlformats.org/officeDocument/2006/relationships/hyperlink" Target="https://en.wikipedia.org/wiki/Auriculotemporal_nerve" TargetMode="External"/><Relationship Id="rId4" Type="http://schemas.openxmlformats.org/officeDocument/2006/relationships/hyperlink" Target="https://en.wikipedia.org/wiki/Tensor_veli_palatini" TargetMode="External"/><Relationship Id="rId9" Type="http://schemas.openxmlformats.org/officeDocument/2006/relationships/hyperlink" Target="https://en.wikipedia.org/wiki/Lateral_pterygoid_nerve" TargetMode="External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Temporalis" TargetMode="External"/><Relationship Id="rId3" Type="http://schemas.openxmlformats.org/officeDocument/2006/relationships/hyperlink" Target="https://en.wikipedia.org/wiki/Masseteric_nerve" TargetMode="External"/><Relationship Id="rId7" Type="http://schemas.openxmlformats.org/officeDocument/2006/relationships/hyperlink" Target="https://en.wikipedia.org/wiki/Deep_temporal_nerve" TargetMode="External"/><Relationship Id="rId2" Type="http://schemas.openxmlformats.org/officeDocument/2006/relationships/hyperlink" Target="https://en.wikipedia.org/wiki/Muscles_of_mastica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Lateral_pterygoid_muscle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en.wikipedia.org/wiki/Lateral_pterygoid_nerve" TargetMode="External"/><Relationship Id="rId10" Type="http://schemas.openxmlformats.org/officeDocument/2006/relationships/hyperlink" Target="https://en.wikipedia.org/wiki/Buccal_mucosa" TargetMode="External"/><Relationship Id="rId4" Type="http://schemas.openxmlformats.org/officeDocument/2006/relationships/hyperlink" Target="https://en.wikipedia.org/wiki/Masseter" TargetMode="External"/><Relationship Id="rId9" Type="http://schemas.openxmlformats.org/officeDocument/2006/relationships/hyperlink" Target="https://en.wikipedia.org/wiki/Buccal_nerve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Chin" TargetMode="External"/><Relationship Id="rId3" Type="http://schemas.openxmlformats.org/officeDocument/2006/relationships/hyperlink" Target="https://en.wikipedia.org/wiki/Mucous_membrane" TargetMode="External"/><Relationship Id="rId7" Type="http://schemas.openxmlformats.org/officeDocument/2006/relationships/hyperlink" Target="https://en.wikipedia.org/wiki/Mucoperiosteum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en.wikipedia.org/wiki/Tongu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Teeth" TargetMode="External"/><Relationship Id="rId11" Type="http://schemas.openxmlformats.org/officeDocument/2006/relationships/hyperlink" Target="https://en.wikipedia.org/wiki/Pinna_(anatomy)" TargetMode="External"/><Relationship Id="rId5" Type="http://schemas.openxmlformats.org/officeDocument/2006/relationships/hyperlink" Target="https://en.wikipedia.org/wiki/Digastric" TargetMode="External"/><Relationship Id="rId10" Type="http://schemas.openxmlformats.org/officeDocument/2006/relationships/hyperlink" Target="https://en.wikipedia.org/wiki/Scalp" TargetMode="External"/><Relationship Id="rId4" Type="http://schemas.openxmlformats.org/officeDocument/2006/relationships/hyperlink" Target="https://en.wikipedia.org/wiki/Mylohyoid_nerve" TargetMode="External"/><Relationship Id="rId9" Type="http://schemas.openxmlformats.org/officeDocument/2006/relationships/hyperlink" Target="https://en.wikipedia.org/wiki/Li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Mandibular nerve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202122"/>
                </a:solidFill>
                <a:latin typeface="Arial" panose="020B0604020202020204" pitchFamily="34" charset="0"/>
              </a:rPr>
              <a:t>The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mandibular nerve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 (</a:t>
            </a:r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</a:rPr>
              <a:t>V</a:t>
            </a:r>
            <a:r>
              <a:rPr lang="en-US" b="1" baseline="-25000" dirty="0">
                <a:solidFill>
                  <a:srgbClr val="202122"/>
                </a:solidFill>
                <a:latin typeface="Arial" panose="020B0604020202020204" pitchFamily="34" charset="0"/>
              </a:rPr>
              <a:t>3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) is the largest of the three divisions of the </a:t>
            </a:r>
            <a:r>
              <a:rPr lang="en-US" dirty="0">
                <a:solidFill>
                  <a:srgbClr val="0645AD"/>
                </a:solidFill>
                <a:latin typeface="Arial" panose="020B0604020202020204" pitchFamily="34" charset="0"/>
                <a:hlinkClick r:id="rId2" tooltip="Trigeminal nerve"/>
              </a:rPr>
              <a:t>trigeminal nerve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, the fifth </a:t>
            </a:r>
            <a:r>
              <a:rPr lang="en-US" dirty="0">
                <a:solidFill>
                  <a:srgbClr val="0645AD"/>
                </a:solidFill>
                <a:latin typeface="Arial" panose="020B0604020202020204" pitchFamily="34" charset="0"/>
                <a:hlinkClick r:id="rId3" tooltip="Cranial nerves"/>
              </a:rPr>
              <a:t>cranial nerve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 (CN V).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05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0" y="0"/>
            <a:ext cx="10515600" cy="1325563"/>
          </a:xfrm>
        </p:spPr>
        <p:txBody>
          <a:bodyPr/>
          <a:lstStyle/>
          <a:p>
            <a:r>
              <a:rPr lang="en-US" dirty="0" smtClean="0"/>
              <a:t>Lingual n.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6500"/>
            <a:ext cx="10833100" cy="5422900"/>
          </a:xfrm>
        </p:spPr>
        <p:txBody>
          <a:bodyPr>
            <a:normAutofit fontScale="92500" lnSpcReduction="10000"/>
          </a:bodyPr>
          <a:lstStyle/>
          <a:p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US" b="1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lingual nerve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carries sensory innervation from the anterior two-thirds of the tongue.</a:t>
            </a:r>
          </a:p>
          <a:p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It contains fibers from both the </a:t>
            </a:r>
            <a:r>
              <a:rPr lang="en-US" b="0" i="0" u="none" strike="noStrike" dirty="0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Mandibular nerve"/>
              </a:rPr>
              <a:t>mandibular division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of the </a:t>
            </a:r>
            <a:r>
              <a:rPr lang="en-US" b="0" i="0" u="none" strike="noStrike" dirty="0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Trigeminal nerve"/>
              </a:rPr>
              <a:t>trigeminal nerve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(CN V</a:t>
            </a:r>
            <a:r>
              <a:rPr lang="en-US" b="0" i="0" baseline="-2500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3 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and from the </a:t>
            </a:r>
            <a:r>
              <a:rPr lang="en-US" b="0" i="0" u="none" strike="noStrike" dirty="0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Facial nerve"/>
              </a:rPr>
              <a:t>facial nerve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(CN VII). The fibers from the trigeminal nerve are for </a:t>
            </a:r>
            <a:r>
              <a:rPr lang="en-US" b="0" i="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touch, pain and temperature 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(general sensation), and the ones from the facial nerve are for </a:t>
            </a:r>
            <a:r>
              <a:rPr lang="en-US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taste 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(special sensation). </a:t>
            </a:r>
          </a:p>
          <a:p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nerve then passes between the medial pterygoid muscle and the ramus of the mandible, and crosses obliquely to the side of the tongue lying immediately beneath the mucous membrane.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most common cause of lingual nerve injuries is </a:t>
            </a:r>
            <a:r>
              <a:rPr lang="en-US" dirty="0" smtClean="0">
                <a:solidFill>
                  <a:srgbClr val="002060"/>
                </a:solidFill>
              </a:rPr>
              <a:t>third molar (wisdom tooth) surgery</a:t>
            </a:r>
            <a:r>
              <a:rPr lang="en-US" dirty="0" smtClean="0">
                <a:solidFill>
                  <a:srgbClr val="FF0000"/>
                </a:solidFill>
              </a:rPr>
              <a:t>, less commonly the lingual nerve can be injured by </a:t>
            </a:r>
            <a:r>
              <a:rPr lang="en-US" dirty="0" smtClean="0">
                <a:solidFill>
                  <a:srgbClr val="002060"/>
                </a:solidFill>
              </a:rPr>
              <a:t>local anesthetic dental injections </a:t>
            </a:r>
            <a:r>
              <a:rPr lang="en-US" dirty="0" smtClean="0">
                <a:solidFill>
                  <a:srgbClr val="FF0000"/>
                </a:solidFill>
              </a:rPr>
              <a:t>(particularly inferior dental block injections) and </a:t>
            </a:r>
            <a:r>
              <a:rPr lang="en-US" dirty="0" smtClean="0">
                <a:solidFill>
                  <a:srgbClr val="002060"/>
                </a:solidFill>
              </a:rPr>
              <a:t>sublingual or submandibular surgery.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524" y="365125"/>
            <a:ext cx="11503376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4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800" y="323448"/>
            <a:ext cx="11099800" cy="617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3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3084"/>
            <a:ext cx="10414000" cy="65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4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873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8600" y="330200"/>
            <a:ext cx="9602373" cy="629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9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2002" y="1014763"/>
            <a:ext cx="5719798" cy="73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8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1202" y="1825625"/>
            <a:ext cx="57895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8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6084" y="1803400"/>
            <a:ext cx="6706515" cy="429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3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300" y="3175000"/>
            <a:ext cx="10604500" cy="35814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The </a:t>
            </a:r>
            <a:r>
              <a:rPr lang="en-US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large sensory root </a:t>
            </a:r>
            <a:r>
              <a:rPr lang="en-US" dirty="0" smtClean="0">
                <a:latin typeface="Arial Narrow" panose="020B0606020202030204" pitchFamily="34" charset="0"/>
              </a:rPr>
              <a:t>emerges from the lateral part of the trigeminal ganglion and exits the cranial cavity through </a:t>
            </a:r>
            <a:r>
              <a:rPr lang="en-US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the foramen </a:t>
            </a:r>
            <a:r>
              <a:rPr lang="en-US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ovale</a:t>
            </a:r>
            <a:r>
              <a:rPr lang="en-US" dirty="0" smtClean="0">
                <a:latin typeface="Arial Narrow" panose="020B0606020202030204" pitchFamily="34" charset="0"/>
              </a:rPr>
              <a:t>. </a:t>
            </a:r>
            <a:r>
              <a:rPr lang="en-US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The small motor root </a:t>
            </a:r>
            <a:r>
              <a:rPr lang="en-US" dirty="0" smtClean="0">
                <a:latin typeface="Arial Narrow" panose="020B0606020202030204" pitchFamily="34" charset="0"/>
              </a:rPr>
              <a:t>of the trigeminal nerve, passes under the trigeminal ganglion and through the </a:t>
            </a:r>
            <a:r>
              <a:rPr lang="en-US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foramen </a:t>
            </a:r>
            <a:r>
              <a:rPr lang="en-US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ovale</a:t>
            </a:r>
            <a:r>
              <a:rPr lang="en-US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to unite with the </a:t>
            </a:r>
            <a:r>
              <a:rPr lang="en-US" u="sng" dirty="0" smtClean="0">
                <a:latin typeface="Arial Narrow" panose="020B0606020202030204" pitchFamily="34" charset="0"/>
              </a:rPr>
              <a:t>sensory root just outside the skull.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 </a:t>
            </a:r>
          </a:p>
          <a:p>
            <a:r>
              <a:rPr lang="en-US" b="0" i="0" dirty="0" smtClean="0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The mandibular nerve immediately passes between </a:t>
            </a:r>
            <a:r>
              <a:rPr lang="en-US" b="0" i="0" u="none" strike="noStrike" dirty="0" smtClean="0">
                <a:solidFill>
                  <a:srgbClr val="0645AD"/>
                </a:solidFill>
                <a:effectLst/>
                <a:latin typeface="Arial Narrow" panose="020B0606020202030204" pitchFamily="34" charset="0"/>
                <a:hlinkClick r:id="rId2" tooltip="Tensor veli palatini"/>
              </a:rPr>
              <a:t>tensor </a:t>
            </a:r>
            <a:r>
              <a:rPr lang="en-US" b="0" i="0" u="none" strike="noStrike" dirty="0" err="1" smtClean="0">
                <a:solidFill>
                  <a:srgbClr val="0645AD"/>
                </a:solidFill>
                <a:effectLst/>
                <a:latin typeface="Arial Narrow" panose="020B0606020202030204" pitchFamily="34" charset="0"/>
                <a:hlinkClick r:id="rId2" tooltip="Tensor veli palatini"/>
              </a:rPr>
              <a:t>veli</a:t>
            </a:r>
            <a:r>
              <a:rPr lang="en-US" b="0" i="0" u="none" strike="noStrike" dirty="0" smtClean="0">
                <a:solidFill>
                  <a:srgbClr val="0645AD"/>
                </a:solidFill>
                <a:effectLst/>
                <a:latin typeface="Arial Narrow" panose="020B0606020202030204" pitchFamily="34" charset="0"/>
                <a:hlinkClick r:id="rId2" tooltip="Tensor veli palatini"/>
              </a:rPr>
              <a:t> </a:t>
            </a:r>
            <a:r>
              <a:rPr lang="en-US" b="0" i="0" u="none" strike="noStrike" dirty="0" err="1" smtClean="0">
                <a:solidFill>
                  <a:srgbClr val="0645AD"/>
                </a:solidFill>
                <a:effectLst/>
                <a:latin typeface="Arial Narrow" panose="020B0606020202030204" pitchFamily="34" charset="0"/>
                <a:hlinkClick r:id="rId2" tooltip="Tensor veli palatini"/>
              </a:rPr>
              <a:t>palatini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, which is medial, and </a:t>
            </a:r>
            <a:r>
              <a:rPr lang="en-US" b="0" i="0" u="none" strike="noStrike" dirty="0" smtClean="0">
                <a:solidFill>
                  <a:srgbClr val="0645AD"/>
                </a:solidFill>
                <a:effectLst/>
                <a:latin typeface="Arial Narrow" panose="020B0606020202030204" pitchFamily="34" charset="0"/>
                <a:hlinkClick r:id="rId3" tooltip="Lateral pterygoid muscle"/>
              </a:rPr>
              <a:t>lateral pterygoid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, which is lateral, and gives off a </a:t>
            </a:r>
            <a:r>
              <a:rPr lang="en-US" b="0" i="0" u="none" strike="noStrike" dirty="0" smtClean="0">
                <a:solidFill>
                  <a:srgbClr val="0645AD"/>
                </a:solidFill>
                <a:effectLst/>
                <a:latin typeface="Arial Narrow" panose="020B0606020202030204" pitchFamily="34" charset="0"/>
                <a:hlinkClick r:id="rId4" tooltip="Meningeal branch of the mandibular nerve"/>
              </a:rPr>
              <a:t>meningeal branch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 (</a:t>
            </a:r>
            <a:r>
              <a:rPr lang="en-US" b="0" i="0" dirty="0" err="1" smtClean="0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nervus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b="0" i="0" dirty="0" err="1" smtClean="0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spinosus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) and the </a:t>
            </a:r>
            <a:r>
              <a:rPr lang="en-US" b="0" i="0" u="sng" dirty="0" smtClean="0">
                <a:solidFill>
                  <a:srgbClr val="FAA700"/>
                </a:solidFill>
                <a:effectLst/>
                <a:latin typeface="Arial Narrow" panose="020B0606020202030204" pitchFamily="34" charset="0"/>
                <a:hlinkClick r:id="rId5"/>
              </a:rPr>
              <a:t>nerve to medial pterygoid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 Narrow" panose="020B0606020202030204" pitchFamily="34" charset="0"/>
              </a:rPr>
              <a:t> from its medial side. The nerve then divides into a small anterior and large posterior trunk.</a:t>
            </a:r>
            <a:endParaRPr lang="en-US" u="sng" dirty="0"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700" y="0"/>
            <a:ext cx="4699000" cy="328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0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lang="en-US" b="0" i="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anterior division 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gives off branches to three major </a:t>
            </a:r>
            <a:r>
              <a:rPr lang="en-US" b="0" i="0" u="none" strike="noStrike" dirty="0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Muscles of mastication"/>
              </a:rPr>
              <a:t>muscles of mastication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 a </a:t>
            </a:r>
            <a:r>
              <a:rPr lang="en-US" b="0" i="0" u="none" strike="noStrike" dirty="0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Buccal nerve"/>
              </a:rPr>
              <a:t>buccal branch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which is sensory to the cheek. </a:t>
            </a:r>
          </a:p>
          <a:p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lang="en-US" b="0" i="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posterior division 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gives off three main sensory branches, the </a:t>
            </a:r>
            <a:r>
              <a:rPr lang="en-US" b="0" i="0" u="none" strike="noStrike" dirty="0" err="1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Auriculotemporal"/>
              </a:rPr>
              <a:t>auriculotemporal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Lingual nerve"/>
              </a:rPr>
              <a:t>lingual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 </a:t>
            </a:r>
            <a:r>
              <a:rPr lang="en-US" b="0" i="0" u="sng" dirty="0" smtClean="0">
                <a:solidFill>
                  <a:srgbClr val="FAA700"/>
                </a:solidFill>
                <a:effectLst/>
                <a:latin typeface="Arial" panose="020B0604020202020204" pitchFamily="34" charset="0"/>
                <a:hlinkClick r:id="rId6"/>
              </a:rPr>
              <a:t>inferior alveolar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nerves and two motor </a:t>
            </a:r>
            <a:r>
              <a:rPr lang="en-US" b="0" i="0" dirty="0" err="1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fibres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to supply </a:t>
            </a:r>
            <a:r>
              <a:rPr lang="en-US" b="0" i="0" u="none" strike="noStrike" dirty="0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7" tooltip="Mylohyoid muscle"/>
              </a:rPr>
              <a:t>mylohyoid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 the </a:t>
            </a:r>
            <a:r>
              <a:rPr lang="en-US" b="0" i="0" u="none" strike="noStrike" dirty="0" smtClean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8" tooltip="Anterior belly of digastric"/>
              </a:rPr>
              <a:t>anterior belly of the digastric muscle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46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</p:spPr>
        <p:txBody>
          <a:bodyPr/>
          <a:lstStyle/>
          <a:p>
            <a:r>
              <a:rPr lang="en-US" dirty="0" smtClean="0"/>
              <a:t>Branches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6800"/>
            <a:ext cx="10515600" cy="5562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From </a:t>
            </a:r>
            <a:r>
              <a:rPr lang="en-US" sz="2400" dirty="0"/>
              <a:t>the </a:t>
            </a:r>
            <a:r>
              <a:rPr lang="en-US" sz="2400" b="1" dirty="0"/>
              <a:t>main trunk </a:t>
            </a:r>
            <a:r>
              <a:rPr lang="en-US" sz="2400" dirty="0"/>
              <a:t>of the nerve (before the division)</a:t>
            </a:r>
          </a:p>
          <a:p>
            <a:pPr lvl="1"/>
            <a:r>
              <a:rPr lang="en-US" sz="1800" dirty="0"/>
              <a:t>muscular </a:t>
            </a:r>
            <a:r>
              <a:rPr lang="en-US" sz="1800" dirty="0" smtClean="0"/>
              <a:t>branches</a:t>
            </a:r>
            <a:r>
              <a:rPr lang="en-US" sz="1800" dirty="0"/>
              <a:t> </a:t>
            </a:r>
            <a:r>
              <a:rPr lang="en-US" sz="1800" dirty="0" smtClean="0"/>
              <a:t> for </a:t>
            </a:r>
            <a:r>
              <a:rPr lang="en-US" sz="1800" dirty="0"/>
              <a:t>the </a:t>
            </a:r>
            <a:endParaRPr lang="en-US" sz="1800" dirty="0" smtClean="0"/>
          </a:p>
          <a:p>
            <a:pPr lvl="1"/>
            <a:r>
              <a:rPr lang="en-US" sz="1800" dirty="0" smtClean="0">
                <a:hlinkClick r:id="rId2" tooltip="Medial pterygoid muscle"/>
              </a:rPr>
              <a:t>1- medial pterygoid</a:t>
            </a:r>
            <a:r>
              <a:rPr lang="en-US" sz="1800" dirty="0" smtClean="0"/>
              <a:t> muscle (motor )</a:t>
            </a:r>
          </a:p>
          <a:p>
            <a:pPr lvl="1"/>
            <a:r>
              <a:rPr lang="en-US" sz="1800" dirty="0" smtClean="0"/>
              <a:t>2-</a:t>
            </a:r>
            <a:r>
              <a:rPr lang="en-US" sz="1800" dirty="0"/>
              <a:t> </a:t>
            </a:r>
            <a:r>
              <a:rPr lang="en-US" sz="1800" dirty="0">
                <a:hlinkClick r:id="rId3" tooltip="Tensor tympani"/>
              </a:rPr>
              <a:t>tensor </a:t>
            </a:r>
            <a:r>
              <a:rPr lang="en-US" sz="1800" dirty="0" smtClean="0">
                <a:hlinkClick r:id="rId3" tooltip="Tensor tympani"/>
              </a:rPr>
              <a:t>tympani</a:t>
            </a:r>
            <a:r>
              <a:rPr lang="en-US" sz="1800" dirty="0" smtClean="0"/>
              <a:t>  muscle (motor )</a:t>
            </a:r>
          </a:p>
          <a:p>
            <a:pPr lvl="1"/>
            <a:r>
              <a:rPr lang="en-US" sz="1800" dirty="0" smtClean="0">
                <a:hlinkClick r:id="rId4" tooltip="Tensor veli palatini"/>
              </a:rPr>
              <a:t>3- tensor </a:t>
            </a:r>
            <a:r>
              <a:rPr lang="en-US" sz="1800" dirty="0" err="1">
                <a:hlinkClick r:id="rId4" tooltip="Tensor veli palatini"/>
              </a:rPr>
              <a:t>veli</a:t>
            </a:r>
            <a:r>
              <a:rPr lang="en-US" sz="1800" dirty="0">
                <a:hlinkClick r:id="rId4" tooltip="Tensor veli palatini"/>
              </a:rPr>
              <a:t> </a:t>
            </a:r>
            <a:r>
              <a:rPr lang="en-US" sz="1800" dirty="0" err="1">
                <a:hlinkClick r:id="rId4" tooltip="Tensor veli palatini"/>
              </a:rPr>
              <a:t>palatini</a:t>
            </a:r>
            <a:r>
              <a:rPr lang="en-US" sz="1800" dirty="0"/>
              <a:t> </a:t>
            </a:r>
            <a:r>
              <a:rPr lang="en-US" sz="1800" dirty="0" smtClean="0"/>
              <a:t>muscle </a:t>
            </a:r>
            <a:r>
              <a:rPr lang="en-US" sz="1800" dirty="0"/>
              <a:t>(</a:t>
            </a:r>
            <a:r>
              <a:rPr lang="en-US" sz="1800" dirty="0" smtClean="0"/>
              <a:t>motor )</a:t>
            </a:r>
          </a:p>
          <a:p>
            <a:pPr lvl="1"/>
            <a:r>
              <a:rPr lang="en-US" sz="1800" dirty="0" smtClean="0">
                <a:hlinkClick r:id="rId5" tooltip="Meningeal branch of the mandibular nerve"/>
              </a:rPr>
              <a:t>4- meningeal </a:t>
            </a:r>
            <a:r>
              <a:rPr lang="en-US" sz="1800" dirty="0">
                <a:hlinkClick r:id="rId5" tooltip="Meningeal branch of the mandibular nerve"/>
              </a:rPr>
              <a:t>branch</a:t>
            </a:r>
            <a:r>
              <a:rPr lang="en-US" sz="1800" dirty="0"/>
              <a:t> </a:t>
            </a:r>
            <a:r>
              <a:rPr lang="en-US" sz="1800" dirty="0" smtClean="0"/>
              <a:t>(a </a:t>
            </a:r>
            <a:r>
              <a:rPr lang="en-US" sz="1800" dirty="0"/>
              <a:t>sensory nerve)</a:t>
            </a:r>
          </a:p>
          <a:p>
            <a:r>
              <a:rPr lang="en-US" sz="2400" dirty="0"/>
              <a:t>From the </a:t>
            </a:r>
            <a:r>
              <a:rPr lang="en-US" sz="2400" b="1" dirty="0"/>
              <a:t>anterior division</a:t>
            </a:r>
          </a:p>
          <a:p>
            <a:pPr lvl="1"/>
            <a:r>
              <a:rPr lang="en-US" sz="1800" dirty="0">
                <a:hlinkClick r:id="rId6" tooltip="Masseteric nerve"/>
              </a:rPr>
              <a:t>masseteric nerve</a:t>
            </a:r>
            <a:r>
              <a:rPr lang="en-US" sz="1800" dirty="0"/>
              <a:t> (motor)</a:t>
            </a:r>
          </a:p>
          <a:p>
            <a:pPr lvl="1"/>
            <a:r>
              <a:rPr lang="en-US" sz="1800" dirty="0">
                <a:hlinkClick r:id="rId7" tooltip="Deep temporal nerves"/>
              </a:rPr>
              <a:t>deep temporal nerves</a:t>
            </a:r>
            <a:r>
              <a:rPr lang="en-US" sz="1800" dirty="0"/>
              <a:t>, anterior and posterior (motor)</a:t>
            </a:r>
          </a:p>
          <a:p>
            <a:pPr lvl="1"/>
            <a:r>
              <a:rPr lang="en-US" sz="1800" dirty="0">
                <a:hlinkClick r:id="rId8" tooltip="Buccal nerve"/>
              </a:rPr>
              <a:t>buccal nerve</a:t>
            </a:r>
            <a:r>
              <a:rPr lang="en-US" sz="1800" dirty="0"/>
              <a:t> (a sensory nerve)</a:t>
            </a:r>
          </a:p>
          <a:p>
            <a:pPr lvl="1"/>
            <a:r>
              <a:rPr lang="en-US" sz="1800" dirty="0">
                <a:hlinkClick r:id="rId9" tooltip="Lateral pterygoid nerve"/>
              </a:rPr>
              <a:t>lateral pterygoid nerve</a:t>
            </a:r>
            <a:r>
              <a:rPr lang="en-US" sz="1800" dirty="0"/>
              <a:t> (motor)</a:t>
            </a:r>
          </a:p>
          <a:p>
            <a:r>
              <a:rPr lang="en-US" sz="2400" dirty="0"/>
              <a:t>From the </a:t>
            </a:r>
            <a:r>
              <a:rPr lang="en-US" sz="2400" b="1" dirty="0"/>
              <a:t>posterior division</a:t>
            </a:r>
          </a:p>
          <a:p>
            <a:pPr lvl="1"/>
            <a:r>
              <a:rPr lang="en-US" sz="1800" dirty="0" err="1">
                <a:hlinkClick r:id="rId10" tooltip="Auriculotemporal nerve"/>
              </a:rPr>
              <a:t>auriculotemporal</a:t>
            </a:r>
            <a:r>
              <a:rPr lang="en-US" sz="1800" dirty="0">
                <a:hlinkClick r:id="rId10" tooltip="Auriculotemporal nerve"/>
              </a:rPr>
              <a:t> nerve</a:t>
            </a:r>
            <a:r>
              <a:rPr lang="en-US" sz="1800" dirty="0"/>
              <a:t> (a sensory nerve)</a:t>
            </a:r>
          </a:p>
          <a:p>
            <a:pPr lvl="1"/>
            <a:r>
              <a:rPr lang="en-US" sz="1800" dirty="0">
                <a:hlinkClick r:id="rId11" tooltip="Lingual nerve"/>
              </a:rPr>
              <a:t>lingual nerve</a:t>
            </a:r>
            <a:r>
              <a:rPr lang="en-US" sz="1800" dirty="0"/>
              <a:t> (a sensory nerve)</a:t>
            </a:r>
          </a:p>
          <a:p>
            <a:pPr lvl="1"/>
            <a:r>
              <a:rPr lang="en-US" sz="1800" dirty="0">
                <a:hlinkClick r:id="rId12" tooltip="Inferior alveolar nerve"/>
              </a:rPr>
              <a:t>inferior alveolar nerve</a:t>
            </a:r>
            <a:r>
              <a:rPr lang="en-US" sz="1800" dirty="0"/>
              <a:t> (which gives off a motor nerve and a sensory nerve)</a:t>
            </a:r>
          </a:p>
          <a:p>
            <a:pPr lvl="2"/>
            <a:r>
              <a:rPr lang="en-US" sz="1600" dirty="0">
                <a:hlinkClick r:id="rId13" tooltip="Mental nerve"/>
              </a:rPr>
              <a:t>mental nerve</a:t>
            </a:r>
            <a:r>
              <a:rPr lang="en-US" sz="1600" dirty="0"/>
              <a:t> (sensory branch) and the </a:t>
            </a:r>
            <a:r>
              <a:rPr lang="en-US" sz="1600" dirty="0">
                <a:solidFill>
                  <a:srgbClr val="0070C0"/>
                </a:solidFill>
              </a:rPr>
              <a:t>nerve to mylohyoid </a:t>
            </a:r>
            <a:r>
              <a:rPr lang="en-US" sz="1600" dirty="0"/>
              <a:t>(motor branch</a:t>
            </a:r>
            <a:r>
              <a:rPr lang="en-US" sz="1600" dirty="0" smtClean="0"/>
              <a:t>) and </a:t>
            </a:r>
            <a:r>
              <a:rPr lang="en-US" sz="1600" dirty="0" smtClean="0">
                <a:solidFill>
                  <a:srgbClr val="0070C0"/>
                </a:solidFill>
              </a:rPr>
              <a:t>anterior belly of digastric m</a:t>
            </a:r>
            <a:endParaRPr lang="en-US" sz="1600" dirty="0">
              <a:solidFill>
                <a:srgbClr val="0070C0"/>
              </a:solidFill>
            </a:endParaRP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7576" y="1379006"/>
            <a:ext cx="5532823" cy="424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4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365125"/>
            <a:ext cx="10083800" cy="3460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Supplies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2200"/>
            <a:ext cx="10515600" cy="5084763"/>
          </a:xfrm>
        </p:spPr>
        <p:txBody>
          <a:bodyPr>
            <a:normAutofit fontScale="40000" lnSpcReduction="20000"/>
          </a:bodyPr>
          <a:lstStyle/>
          <a:p>
            <a:r>
              <a:rPr lang="en-US" sz="7200" b="1" dirty="0"/>
              <a:t>Anterior Division:</a:t>
            </a:r>
            <a:endParaRPr lang="en-US" sz="7200" dirty="0"/>
          </a:p>
          <a:p>
            <a:r>
              <a:rPr lang="en-US" sz="7200" dirty="0"/>
              <a:t>(Motor Innervation - </a:t>
            </a:r>
            <a:r>
              <a:rPr lang="en-US" sz="7200" dirty="0">
                <a:solidFill>
                  <a:srgbClr val="C00000"/>
                </a:solidFill>
                <a:hlinkClick r:id="rId2" tooltip="Muscles of mastication"/>
              </a:rPr>
              <a:t>Muscles of mastication</a:t>
            </a:r>
            <a:r>
              <a:rPr lang="en-US" sz="7200" dirty="0">
                <a:solidFill>
                  <a:srgbClr val="C00000"/>
                </a:solidFill>
              </a:rPr>
              <a:t>)</a:t>
            </a:r>
          </a:p>
          <a:p>
            <a:r>
              <a:rPr lang="en-US" sz="7200" dirty="0">
                <a:solidFill>
                  <a:schemeClr val="tx2"/>
                </a:solidFill>
                <a:hlinkClick r:id="rId3" tooltip="Masseteric nerve"/>
              </a:rPr>
              <a:t>Masseteric nerve</a:t>
            </a:r>
            <a:endParaRPr lang="en-US" sz="7200" dirty="0">
              <a:solidFill>
                <a:schemeClr val="tx2"/>
              </a:solidFill>
            </a:endParaRPr>
          </a:p>
          <a:p>
            <a:pPr lvl="1"/>
            <a:r>
              <a:rPr lang="en-US" sz="7200" dirty="0">
                <a:hlinkClick r:id="rId4" tooltip="Masseter"/>
              </a:rPr>
              <a:t>Masseter</a:t>
            </a:r>
            <a:endParaRPr lang="en-US" sz="7200" dirty="0"/>
          </a:p>
          <a:p>
            <a:r>
              <a:rPr lang="en-US" sz="7200" dirty="0" smtClean="0">
                <a:hlinkClick r:id="rId5" tooltip="Lateral pterygoid nerve"/>
              </a:rPr>
              <a:t>Lateral </a:t>
            </a:r>
            <a:r>
              <a:rPr lang="en-US" sz="7200" dirty="0">
                <a:hlinkClick r:id="rId5" tooltip="Lateral pterygoid nerve"/>
              </a:rPr>
              <a:t>pterygoid nerve</a:t>
            </a:r>
            <a:endParaRPr lang="en-US" sz="7200" dirty="0"/>
          </a:p>
          <a:p>
            <a:pPr lvl="1"/>
            <a:r>
              <a:rPr lang="en-US" sz="7200" dirty="0">
                <a:hlinkClick r:id="rId6" tooltip="Lateral pterygoid muscle"/>
              </a:rPr>
              <a:t>Lateral pterygoid</a:t>
            </a:r>
            <a:endParaRPr lang="en-US" sz="7200" dirty="0"/>
          </a:p>
          <a:p>
            <a:r>
              <a:rPr lang="en-US" sz="7200" dirty="0">
                <a:hlinkClick r:id="rId7" tooltip="Deep temporal nerve"/>
              </a:rPr>
              <a:t>Deep temporal nerve</a:t>
            </a:r>
            <a:endParaRPr lang="en-US" sz="7200" dirty="0"/>
          </a:p>
          <a:p>
            <a:pPr lvl="1"/>
            <a:r>
              <a:rPr lang="en-US" sz="7200" dirty="0">
                <a:hlinkClick r:id="rId8" tooltip="Temporalis"/>
              </a:rPr>
              <a:t>Temporalis</a:t>
            </a:r>
            <a:endParaRPr lang="en-US" sz="7200" dirty="0"/>
          </a:p>
          <a:p>
            <a:r>
              <a:rPr lang="en-US" sz="7200" dirty="0"/>
              <a:t>(Sensory Innervation)</a:t>
            </a:r>
          </a:p>
          <a:p>
            <a:r>
              <a:rPr lang="en-US" sz="7200" dirty="0">
                <a:hlinkClick r:id="rId9" tooltip="Buccal nerve"/>
              </a:rPr>
              <a:t>Buccal nerve</a:t>
            </a:r>
            <a:endParaRPr lang="en-US" sz="7200" dirty="0"/>
          </a:p>
          <a:p>
            <a:pPr lvl="1"/>
            <a:r>
              <a:rPr lang="en-US" sz="7200" dirty="0"/>
              <a:t>Inside of the Cheek (</a:t>
            </a:r>
            <a:r>
              <a:rPr lang="en-US" sz="7200" dirty="0">
                <a:hlinkClick r:id="rId10" tooltip="Buccal mucosa"/>
              </a:rPr>
              <a:t>buccal mucosa</a:t>
            </a:r>
            <a:r>
              <a:rPr lang="en-US" sz="7200" dirty="0"/>
              <a:t>)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2449" y="1509941"/>
            <a:ext cx="5529551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7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Posterior Division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Lingual </a:t>
            </a:r>
            <a:r>
              <a:rPr lang="en-US" dirty="0"/>
              <a:t>Split</a:t>
            </a:r>
            <a:br>
              <a:rPr lang="en-US" dirty="0"/>
            </a:br>
            <a:r>
              <a:rPr lang="en-US" dirty="0"/>
              <a:t>(Sensory Innervation - NOT Taste)</a:t>
            </a:r>
          </a:p>
          <a:p>
            <a:r>
              <a:rPr lang="en-US" dirty="0"/>
              <a:t>Anterior 2/3 of </a:t>
            </a:r>
            <a:r>
              <a:rPr lang="en-US" dirty="0">
                <a:hlinkClick r:id="rId2" tooltip="Tongue"/>
              </a:rPr>
              <a:t>Tongue</a:t>
            </a:r>
            <a:r>
              <a:rPr lang="en-US" dirty="0"/>
              <a:t> (</a:t>
            </a:r>
            <a:r>
              <a:rPr lang="en-US" dirty="0">
                <a:hlinkClick r:id="rId3" tooltip="Mucous membrane"/>
              </a:rPr>
              <a:t>mucous membrane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rgbClr val="C00000"/>
                </a:solidFill>
              </a:rPr>
              <a:t>Inferior Alveolar </a:t>
            </a:r>
            <a:r>
              <a:rPr lang="en-US" dirty="0"/>
              <a:t>Split</a:t>
            </a:r>
            <a:br>
              <a:rPr lang="en-US" dirty="0"/>
            </a:br>
            <a:r>
              <a:rPr lang="en-US" dirty="0"/>
              <a:t>(Motor Innervation)</a:t>
            </a:r>
          </a:p>
          <a:p>
            <a:r>
              <a:rPr lang="en-US" dirty="0">
                <a:hlinkClick r:id="rId4" tooltip="Mylohyoid nerve"/>
              </a:rPr>
              <a:t>Mylohyoid</a:t>
            </a:r>
            <a:endParaRPr lang="en-US" dirty="0"/>
          </a:p>
          <a:p>
            <a:r>
              <a:rPr lang="en-US" dirty="0">
                <a:hlinkClick r:id="rId5" tooltip="Digastric"/>
              </a:rPr>
              <a:t>Digastric</a:t>
            </a:r>
            <a:r>
              <a:rPr lang="en-US" dirty="0"/>
              <a:t> (Anterior Belly)</a:t>
            </a:r>
          </a:p>
          <a:p>
            <a:r>
              <a:rPr lang="en-US" dirty="0"/>
              <a:t>(Sensory Innervation)</a:t>
            </a:r>
          </a:p>
          <a:p>
            <a:r>
              <a:rPr lang="en-US" dirty="0">
                <a:hlinkClick r:id="rId6" tooltip="Teeth"/>
              </a:rPr>
              <a:t>Teeth</a:t>
            </a:r>
            <a:r>
              <a:rPr lang="en-US" dirty="0"/>
              <a:t> and </a:t>
            </a:r>
            <a:r>
              <a:rPr lang="en-US" dirty="0" err="1">
                <a:hlinkClick r:id="rId7" tooltip="Mucoperiosteum"/>
              </a:rPr>
              <a:t>Mucoperiosteum</a:t>
            </a:r>
            <a:r>
              <a:rPr lang="en-US" dirty="0"/>
              <a:t> of mandibular teeth</a:t>
            </a:r>
          </a:p>
          <a:p>
            <a:r>
              <a:rPr lang="en-US" dirty="0">
                <a:hlinkClick r:id="rId8" tooltip="Chin"/>
              </a:rPr>
              <a:t>Chin</a:t>
            </a:r>
            <a:r>
              <a:rPr lang="en-US" dirty="0"/>
              <a:t> and </a:t>
            </a:r>
            <a:r>
              <a:rPr lang="en-US" dirty="0">
                <a:hlinkClick r:id="rId9" tooltip="Lip"/>
              </a:rPr>
              <a:t>Lower Lip</a:t>
            </a:r>
            <a:endParaRPr lang="en-US" dirty="0"/>
          </a:p>
          <a:p>
            <a:r>
              <a:rPr lang="en-US" dirty="0" err="1">
                <a:solidFill>
                  <a:srgbClr val="C00000"/>
                </a:solidFill>
              </a:rPr>
              <a:t>Auriculotemporal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Split</a:t>
            </a:r>
          </a:p>
          <a:p>
            <a:r>
              <a:rPr lang="en-US" dirty="0">
                <a:hlinkClick r:id="rId10" tooltip="Scalp"/>
              </a:rPr>
              <a:t>Scalp</a:t>
            </a:r>
            <a:r>
              <a:rPr lang="en-US" dirty="0"/>
              <a:t> (</a:t>
            </a:r>
            <a:r>
              <a:rPr lang="en-US" u="sng" dirty="0" err="1">
                <a:hlinkClick r:id="rId11"/>
              </a:rPr>
              <a:t>auricula</a:t>
            </a:r>
            <a:r>
              <a:rPr lang="en-US" u="sng" dirty="0">
                <a:hlinkClick r:id="rId11"/>
              </a:rPr>
              <a:t> / temporal region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8152" y="1126560"/>
            <a:ext cx="5535648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3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" y="323672"/>
            <a:ext cx="6108700" cy="6593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300" y="1027906"/>
            <a:ext cx="5854700" cy="409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4200" y="384592"/>
            <a:ext cx="8102600" cy="618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0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625</Words>
  <Application>Microsoft Office PowerPoint</Application>
  <PresentationFormat>Widescreen</PresentationFormat>
  <Paragraphs>53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Narrow</vt:lpstr>
      <vt:lpstr>Calibri</vt:lpstr>
      <vt:lpstr>Calibri Light</vt:lpstr>
      <vt:lpstr>Office Theme</vt:lpstr>
      <vt:lpstr>Mandibular nerve</vt:lpstr>
      <vt:lpstr>PowerPoint Presentation</vt:lpstr>
      <vt:lpstr>PowerPoint Presentation</vt:lpstr>
      <vt:lpstr>PowerPoint Presentation</vt:lpstr>
      <vt:lpstr>Branches</vt:lpstr>
      <vt:lpstr>Supplies</vt:lpstr>
      <vt:lpstr>PowerPoint Presentation</vt:lpstr>
      <vt:lpstr>PowerPoint Presentation</vt:lpstr>
      <vt:lpstr>PowerPoint Presentation</vt:lpstr>
      <vt:lpstr>Lingual 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(C)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Mandibular nerve</dc:title>
  <dc:creator>hp1</dc:creator>
  <cp:lastModifiedBy>hp1</cp:lastModifiedBy>
  <cp:revision>19</cp:revision>
  <dcterms:created xsi:type="dcterms:W3CDTF">2022-12-05T20:33:03Z</dcterms:created>
  <dcterms:modified xsi:type="dcterms:W3CDTF">2025-03-12T21:04:54Z</dcterms:modified>
</cp:coreProperties>
</file>