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2" r:id="rId3"/>
    <p:sldId id="257" r:id="rId4"/>
    <p:sldId id="258" r:id="rId5"/>
    <p:sldId id="293" r:id="rId6"/>
    <p:sldId id="299" r:id="rId7"/>
    <p:sldId id="261" r:id="rId8"/>
    <p:sldId id="259" r:id="rId9"/>
    <p:sldId id="298" r:id="rId10"/>
    <p:sldId id="300" r:id="rId11"/>
    <p:sldId id="264" r:id="rId12"/>
    <p:sldId id="265" r:id="rId13"/>
    <p:sldId id="266" r:id="rId14"/>
    <p:sldId id="267" r:id="rId15"/>
    <p:sldId id="295" r:id="rId16"/>
    <p:sldId id="268" r:id="rId17"/>
    <p:sldId id="296" r:id="rId18"/>
    <p:sldId id="269" r:id="rId19"/>
    <p:sldId id="290" r:id="rId20"/>
    <p:sldId id="301" r:id="rId21"/>
    <p:sldId id="302" r:id="rId22"/>
    <p:sldId id="297" r:id="rId23"/>
    <p:sldId id="271" r:id="rId24"/>
    <p:sldId id="279" r:id="rId25"/>
    <p:sldId id="272" r:id="rId26"/>
    <p:sldId id="275" r:id="rId27"/>
    <p:sldId id="276" r:id="rId28"/>
    <p:sldId id="277" r:id="rId29"/>
    <p:sldId id="278" r:id="rId30"/>
    <p:sldId id="282" r:id="rId31"/>
    <p:sldId id="284" r:id="rId32"/>
    <p:sldId id="283"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87054-4133-4558-AF79-B3694715B925}" type="datetimeFigureOut">
              <a:rPr lang="en-US" smtClean="0"/>
              <a:pPr/>
              <a:t>3/20/2025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526A3-CC89-4EC7-B7E8-D673C3376F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7526A3-CC89-4EC7-B7E8-D673C3376FC7}"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DAD158-7203-40B9-9222-3FAC3396C79A}"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526A3-CC89-4EC7-B7E8-D673C3376FC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752599"/>
          </a:xfrm>
        </p:spPr>
        <p:txBody>
          <a:bodyPr/>
          <a:lstStyle/>
          <a:p>
            <a:r>
              <a:rPr lang="en-US" b="1" dirty="0" smtClean="0">
                <a:effectLst>
                  <a:outerShdw blurRad="38100" dist="38100" dir="2700000" algn="tl">
                    <a:srgbClr val="000000">
                      <a:alpha val="43137"/>
                    </a:srgbClr>
                  </a:outerShdw>
                </a:effectLst>
              </a:rPr>
              <a:t>Anatomy of Nose and Paranasal Sinus</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5334000"/>
            <a:ext cx="6400800" cy="1295400"/>
          </a:xfrm>
        </p:spPr>
        <p:txBody>
          <a:bodyPr>
            <a:normAutofit/>
          </a:bodyPr>
          <a:lstStyle/>
          <a:p>
            <a:endParaRPr lang="en-US" b="1" dirty="0">
              <a:solidFill>
                <a:schemeClr val="tx1"/>
              </a:solidFill>
              <a:effectLst>
                <a:outerShdw blurRad="38100" dist="38100" dir="2700000" algn="tl">
                  <a:srgbClr val="000000">
                    <a:alpha val="43137"/>
                  </a:srgbClr>
                </a:outerShdw>
              </a:effectLst>
            </a:endParaRPr>
          </a:p>
        </p:txBody>
      </p:sp>
      <p:pic>
        <p:nvPicPr>
          <p:cNvPr id="24577" name="Picture 1" descr="C:\Users\User\Desktop\nose-in-the-sky-tech.jpg"/>
          <p:cNvPicPr>
            <a:picLocks noChangeAspect="1" noChangeArrowheads="1"/>
          </p:cNvPicPr>
          <p:nvPr/>
        </p:nvPicPr>
        <p:blipFill>
          <a:blip r:embed="rId3" cstate="print"/>
          <a:srcRect/>
          <a:stretch>
            <a:fillRect/>
          </a:stretch>
        </p:blipFill>
        <p:spPr bwMode="auto">
          <a:xfrm>
            <a:off x="2133600" y="2209800"/>
            <a:ext cx="4953000" cy="3200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rPr>
              <a:t>Nasal Cavity</a:t>
            </a:r>
            <a:br>
              <a:rPr lang="en-US" b="1" dirty="0">
                <a:latin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anose="02020603050405020304" pitchFamily="18" charset="0"/>
              </a:rPr>
              <a:t>The </a:t>
            </a:r>
            <a:r>
              <a:rPr lang="en-US" dirty="0">
                <a:latin typeface="Times New Roman" panose="02020603050405020304" pitchFamily="18" charset="0"/>
              </a:rPr>
              <a:t>nasal cavity extends from the nostrils in front to the </a:t>
            </a:r>
            <a:r>
              <a:rPr lang="en-US" b="1" dirty="0">
                <a:latin typeface="Times New Roman" panose="02020603050405020304" pitchFamily="18" charset="0"/>
              </a:rPr>
              <a:t>posterior nasal apertures </a:t>
            </a:r>
            <a:r>
              <a:rPr lang="en-US" dirty="0">
                <a:latin typeface="Times New Roman" panose="02020603050405020304" pitchFamily="18" charset="0"/>
              </a:rPr>
              <a:t>or </a:t>
            </a:r>
            <a:r>
              <a:rPr lang="en-US" b="1" dirty="0" err="1">
                <a:latin typeface="Times New Roman" panose="02020603050405020304" pitchFamily="18" charset="0"/>
              </a:rPr>
              <a:t>choanae</a:t>
            </a:r>
            <a:r>
              <a:rPr lang="en-US" b="1" dirty="0">
                <a:latin typeface="Times New Roman" panose="02020603050405020304" pitchFamily="18" charset="0"/>
              </a:rPr>
              <a:t> </a:t>
            </a:r>
            <a:r>
              <a:rPr lang="en-US" dirty="0">
                <a:latin typeface="Times New Roman" panose="02020603050405020304" pitchFamily="18" charset="0"/>
              </a:rPr>
              <a:t>behind, where the nose opens into the nasopharynx</a:t>
            </a:r>
            <a:r>
              <a:rPr lang="en-US" dirty="0" smtClean="0">
                <a:latin typeface="Times New Roman" panose="02020603050405020304" pitchFamily="18" charset="0"/>
              </a:rPr>
              <a:t>.</a:t>
            </a:r>
            <a:r>
              <a:rPr lang="en-US" sz="3600" b="1" dirty="0">
                <a:latin typeface="Times New Roman" panose="02020603050405020304" pitchFamily="18" charset="0"/>
              </a:rPr>
              <a:t> </a:t>
            </a:r>
            <a:endParaRPr lang="en-US" sz="3600" b="1" dirty="0" smtClean="0">
              <a:latin typeface="Times New Roman" panose="02020603050405020304" pitchFamily="18" charset="0"/>
            </a:endParaRPr>
          </a:p>
          <a:p>
            <a:r>
              <a:rPr lang="en-US" sz="3000" b="1" dirty="0" smtClean="0">
                <a:solidFill>
                  <a:srgbClr val="C00000"/>
                </a:solidFill>
                <a:latin typeface="Times New Roman" panose="02020603050405020304" pitchFamily="18" charset="0"/>
              </a:rPr>
              <a:t>Mucous </a:t>
            </a:r>
            <a:r>
              <a:rPr lang="en-US" sz="3000" b="1" dirty="0">
                <a:solidFill>
                  <a:srgbClr val="C00000"/>
                </a:solidFill>
                <a:latin typeface="Times New Roman" panose="02020603050405020304" pitchFamily="18" charset="0"/>
              </a:rPr>
              <a:t>Membrane of the Nasal Cavity</a:t>
            </a:r>
          </a:p>
          <a:p>
            <a:r>
              <a:rPr lang="en-US" dirty="0">
                <a:latin typeface="Times New Roman" panose="02020603050405020304" pitchFamily="18" charset="0"/>
              </a:rPr>
              <a:t>The vestibule is lined with modified skin and has coarse hairs. </a:t>
            </a:r>
            <a:endParaRPr lang="en-US" dirty="0" smtClean="0">
              <a:latin typeface="Times New Roman" panose="02020603050405020304" pitchFamily="18" charset="0"/>
            </a:endParaRPr>
          </a:p>
          <a:p>
            <a:r>
              <a:rPr lang="en-US" dirty="0" smtClean="0">
                <a:latin typeface="Times New Roman" panose="02020603050405020304" pitchFamily="18" charset="0"/>
              </a:rPr>
              <a:t>The </a:t>
            </a:r>
            <a:r>
              <a:rPr lang="en-US" dirty="0">
                <a:latin typeface="Times New Roman" panose="02020603050405020304" pitchFamily="18" charset="0"/>
              </a:rPr>
              <a:t>area above the superior concha is lined with olfactory mucous membrane and contains nerve endings sensitive to the reception of smell. </a:t>
            </a:r>
            <a:endParaRPr lang="en-US" dirty="0" smtClean="0">
              <a:latin typeface="Times New Roman" panose="02020603050405020304" pitchFamily="18" charset="0"/>
            </a:endParaRPr>
          </a:p>
          <a:p>
            <a:r>
              <a:rPr lang="en-US" dirty="0" smtClean="0">
                <a:latin typeface="Times New Roman" panose="02020603050405020304" pitchFamily="18" charset="0"/>
              </a:rPr>
              <a:t>The </a:t>
            </a:r>
            <a:r>
              <a:rPr lang="en-US" dirty="0">
                <a:latin typeface="Times New Roman" panose="02020603050405020304" pitchFamily="18" charset="0"/>
              </a:rPr>
              <a:t>lower part of the nasal cavity is lined with respiratory mucous membrane. </a:t>
            </a:r>
            <a:endParaRPr lang="en-US" dirty="0" smtClean="0">
              <a:latin typeface="Times New Roman" panose="02020603050405020304" pitchFamily="18" charset="0"/>
            </a:endParaRPr>
          </a:p>
          <a:p>
            <a:r>
              <a:rPr lang="en-US" dirty="0">
                <a:latin typeface="Times New Roman" panose="02020603050405020304" pitchFamily="18" charset="0"/>
              </a:rPr>
              <a:t>The presence of warm blood in the venous plexuses serves to heat up the inspired air as it enters the respiratory system.</a:t>
            </a:r>
            <a:endParaRPr lang="en-US" dirty="0"/>
          </a:p>
        </p:txBody>
      </p:sp>
    </p:spTree>
    <p:extLst>
      <p:ext uri="{BB962C8B-B14F-4D97-AF65-F5344CB8AC3E}">
        <p14:creationId xmlns:p14="http://schemas.microsoft.com/office/powerpoint/2010/main" val="86346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Nasal Cavity</a:t>
            </a:r>
            <a:endParaRPr lang="en-US" dirty="0"/>
          </a:p>
        </p:txBody>
      </p:sp>
      <p:sp>
        <p:nvSpPr>
          <p:cNvPr id="4" name="Content Placeholder 3"/>
          <p:cNvSpPr>
            <a:spLocks noGrp="1"/>
          </p:cNvSpPr>
          <p:nvPr>
            <p:ph sz="half" idx="1"/>
          </p:nvPr>
        </p:nvSpPr>
        <p:spPr/>
        <p:txBody>
          <a:bodyPr>
            <a:normAutofit/>
          </a:bodyPr>
          <a:lstStyle/>
          <a:p>
            <a:r>
              <a:rPr lang="en-US" dirty="0" smtClean="0"/>
              <a:t>The nasal cavity has</a:t>
            </a:r>
          </a:p>
          <a:p>
            <a:pPr lvl="1"/>
            <a:r>
              <a:rPr lang="en-US" sz="2800" dirty="0" smtClean="0"/>
              <a:t>a floor, </a:t>
            </a:r>
          </a:p>
          <a:p>
            <a:pPr lvl="1"/>
            <a:r>
              <a:rPr lang="en-US" sz="2800" dirty="0" smtClean="0"/>
              <a:t>a roof, </a:t>
            </a:r>
          </a:p>
          <a:p>
            <a:pPr lvl="1"/>
            <a:r>
              <a:rPr lang="en-US" sz="2800" dirty="0" smtClean="0"/>
              <a:t>a lateral wall, </a:t>
            </a:r>
          </a:p>
          <a:p>
            <a:pPr lvl="1"/>
            <a:r>
              <a:rPr lang="en-US" sz="2800" dirty="0" smtClean="0"/>
              <a:t>a medial or </a:t>
            </a:r>
            <a:r>
              <a:rPr lang="en-US" sz="2800" dirty="0" err="1" smtClean="0"/>
              <a:t>septal</a:t>
            </a:r>
            <a:r>
              <a:rPr lang="en-US" sz="2800" dirty="0" smtClean="0"/>
              <a:t> wall.</a:t>
            </a:r>
            <a:endParaRPr lang="en-US" sz="2800" dirty="0"/>
          </a:p>
        </p:txBody>
      </p:sp>
      <p:pic>
        <p:nvPicPr>
          <p:cNvPr id="8193" name="Picture 1"/>
          <p:cNvPicPr>
            <a:picLocks noGrp="1" noChangeAspect="1" noChangeArrowheads="1"/>
          </p:cNvPicPr>
          <p:nvPr>
            <p:ph sz="half" idx="2"/>
          </p:nvPr>
        </p:nvPicPr>
        <p:blipFill>
          <a:blip r:embed="rId3" cstate="print"/>
          <a:srcRect/>
          <a:stretch>
            <a:fillRect/>
          </a:stretch>
        </p:blipFill>
        <p:spPr bwMode="auto">
          <a:xfrm>
            <a:off x="4191000" y="1600200"/>
            <a:ext cx="4724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Floor of Nasal Cavity </a:t>
            </a:r>
            <a:endParaRPr lang="en-US" dirty="0"/>
          </a:p>
        </p:txBody>
      </p:sp>
      <p:sp>
        <p:nvSpPr>
          <p:cNvPr id="3" name="Content Placeholder 2"/>
          <p:cNvSpPr>
            <a:spLocks noGrp="1"/>
          </p:cNvSpPr>
          <p:nvPr>
            <p:ph sz="half" idx="1"/>
          </p:nvPr>
        </p:nvSpPr>
        <p:spPr>
          <a:xfrm>
            <a:off x="1" y="1600200"/>
            <a:ext cx="3962400" cy="4525963"/>
          </a:xfrm>
        </p:spPr>
        <p:txBody>
          <a:bodyPr/>
          <a:lstStyle/>
          <a:p>
            <a:endParaRPr lang="en-US" dirty="0" smtClean="0"/>
          </a:p>
          <a:p>
            <a:r>
              <a:rPr lang="en-US" dirty="0" smtClean="0">
                <a:solidFill>
                  <a:srgbClr val="7030A0"/>
                </a:solidFill>
              </a:rPr>
              <a:t>Palatine process maxilla</a:t>
            </a:r>
          </a:p>
          <a:p>
            <a:endParaRPr lang="en-US" dirty="0" smtClean="0"/>
          </a:p>
          <a:p>
            <a:r>
              <a:rPr lang="en-US" dirty="0" smtClean="0">
                <a:solidFill>
                  <a:schemeClr val="bg2">
                    <a:lumMod val="50000"/>
                  </a:schemeClr>
                </a:solidFill>
              </a:rPr>
              <a:t>Horizontal plate palatine bone</a:t>
            </a:r>
          </a:p>
          <a:p>
            <a:pPr>
              <a:buNone/>
            </a:pPr>
            <a:endParaRPr lang="en-US" dirty="0"/>
          </a:p>
        </p:txBody>
      </p:sp>
      <p:pic>
        <p:nvPicPr>
          <p:cNvPr id="48129" name="Picture 1" descr="C:\Users\User\Desktop\nasal_bones_medial.jpg"/>
          <p:cNvPicPr>
            <a:picLocks noGrp="1" noChangeAspect="1" noChangeArrowheads="1"/>
          </p:cNvPicPr>
          <p:nvPr>
            <p:ph sz="half" idx="2"/>
          </p:nvPr>
        </p:nvPicPr>
        <p:blipFill>
          <a:blip r:embed="rId3" cstate="print"/>
          <a:srcRect/>
          <a:stretch>
            <a:fillRect/>
          </a:stretch>
        </p:blipFill>
        <p:spPr bwMode="auto">
          <a:xfrm>
            <a:off x="2971800" y="1628032"/>
            <a:ext cx="5797063" cy="50775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Roof of Nasal Cavity </a:t>
            </a:r>
            <a:endParaRPr lang="en-US" dirty="0"/>
          </a:p>
        </p:txBody>
      </p:sp>
      <p:sp>
        <p:nvSpPr>
          <p:cNvPr id="3" name="Content Placeholder 2"/>
          <p:cNvSpPr>
            <a:spLocks noGrp="1"/>
          </p:cNvSpPr>
          <p:nvPr>
            <p:ph sz="half" idx="1"/>
          </p:nvPr>
        </p:nvSpPr>
        <p:spPr/>
        <p:txBody>
          <a:bodyPr/>
          <a:lstStyle/>
          <a:p>
            <a:pPr>
              <a:lnSpc>
                <a:spcPct val="90000"/>
              </a:lnSpc>
            </a:pPr>
            <a:r>
              <a:rPr lang="en-US" sz="2400" dirty="0" smtClean="0"/>
              <a:t>Narrow</a:t>
            </a:r>
          </a:p>
          <a:p>
            <a:pPr>
              <a:lnSpc>
                <a:spcPct val="90000"/>
              </a:lnSpc>
            </a:pPr>
            <a:r>
              <a:rPr lang="en-US" sz="2400" dirty="0" smtClean="0"/>
              <a:t>It is formed </a:t>
            </a:r>
          </a:p>
          <a:p>
            <a:pPr lvl="1">
              <a:lnSpc>
                <a:spcPct val="90000"/>
              </a:lnSpc>
            </a:pPr>
            <a:r>
              <a:rPr lang="en-US" sz="2000" dirty="0" smtClean="0">
                <a:solidFill>
                  <a:srgbClr val="FF0000"/>
                </a:solidFill>
              </a:rPr>
              <a:t>anteriorly</a:t>
            </a:r>
            <a:r>
              <a:rPr lang="en-US" sz="2000" dirty="0" smtClean="0"/>
              <a:t> beneath the bridge of the nose by the </a:t>
            </a:r>
            <a:r>
              <a:rPr lang="en-US" sz="2000" dirty="0" smtClean="0">
                <a:solidFill>
                  <a:schemeClr val="accent1"/>
                </a:solidFill>
              </a:rPr>
              <a:t>nasal</a:t>
            </a:r>
            <a:r>
              <a:rPr lang="en-US" sz="2000" dirty="0" smtClean="0"/>
              <a:t> and </a:t>
            </a:r>
            <a:r>
              <a:rPr lang="en-US" sz="2000" dirty="0" smtClean="0">
                <a:solidFill>
                  <a:schemeClr val="accent1"/>
                </a:solidFill>
              </a:rPr>
              <a:t>frontal</a:t>
            </a:r>
            <a:r>
              <a:rPr lang="en-US" sz="2000" dirty="0" smtClean="0"/>
              <a:t> bones, </a:t>
            </a:r>
          </a:p>
          <a:p>
            <a:pPr lvl="1">
              <a:lnSpc>
                <a:spcPct val="90000"/>
              </a:lnSpc>
            </a:pPr>
            <a:r>
              <a:rPr lang="en-US" sz="2000" dirty="0" smtClean="0"/>
              <a:t>in the </a:t>
            </a:r>
            <a:r>
              <a:rPr lang="en-US" sz="2000" dirty="0" smtClean="0">
                <a:solidFill>
                  <a:srgbClr val="FF0000"/>
                </a:solidFill>
              </a:rPr>
              <a:t>middle</a:t>
            </a:r>
            <a:r>
              <a:rPr lang="en-US" sz="2000" dirty="0" smtClean="0"/>
              <a:t> by the </a:t>
            </a:r>
            <a:r>
              <a:rPr lang="en-US" sz="2000" dirty="0" err="1" smtClean="0">
                <a:solidFill>
                  <a:schemeClr val="accent1"/>
                </a:solidFill>
              </a:rPr>
              <a:t>cribriform</a:t>
            </a:r>
            <a:r>
              <a:rPr lang="en-US" sz="2000" dirty="0" smtClean="0">
                <a:solidFill>
                  <a:schemeClr val="accent1"/>
                </a:solidFill>
              </a:rPr>
              <a:t> plate of the ethmoid, </a:t>
            </a:r>
          </a:p>
          <a:p>
            <a:pPr lvl="1">
              <a:lnSpc>
                <a:spcPct val="90000"/>
              </a:lnSpc>
            </a:pPr>
            <a:r>
              <a:rPr lang="en-US" sz="2000" dirty="0" smtClean="0">
                <a:solidFill>
                  <a:srgbClr val="FF0000"/>
                </a:solidFill>
              </a:rPr>
              <a:t>posteriorly</a:t>
            </a:r>
            <a:r>
              <a:rPr lang="en-US" sz="2000" dirty="0" smtClean="0"/>
              <a:t> by the downward sloping body of the </a:t>
            </a:r>
            <a:r>
              <a:rPr lang="en-US" sz="2000" dirty="0" smtClean="0">
                <a:solidFill>
                  <a:schemeClr val="accent1"/>
                </a:solidFill>
              </a:rPr>
              <a:t>sphenoid</a:t>
            </a:r>
            <a:endParaRPr lang="en-US" sz="1600" b="1" dirty="0" smtClean="0">
              <a:solidFill>
                <a:schemeClr val="accent1"/>
              </a:solidFill>
            </a:endParaRPr>
          </a:p>
        </p:txBody>
      </p:sp>
      <p:pic>
        <p:nvPicPr>
          <p:cNvPr id="56321" name="Picture 1"/>
          <p:cNvPicPr>
            <a:picLocks noGrp="1" noChangeAspect="1" noChangeArrowheads="1"/>
          </p:cNvPicPr>
          <p:nvPr>
            <p:ph sz="half" idx="2"/>
          </p:nvPr>
        </p:nvPicPr>
        <p:blipFill>
          <a:blip r:embed="rId3" cstate="print"/>
          <a:srcRect/>
          <a:stretch>
            <a:fillRect/>
          </a:stretch>
        </p:blipFill>
        <p:spPr bwMode="auto">
          <a:xfrm>
            <a:off x="4419600" y="1905000"/>
            <a:ext cx="4572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Medial Wall of Nasal Cavity </a:t>
            </a:r>
            <a:endParaRPr lang="en-US" dirty="0"/>
          </a:p>
        </p:txBody>
      </p:sp>
      <p:sp>
        <p:nvSpPr>
          <p:cNvPr id="5" name="Content Placeholder 4"/>
          <p:cNvSpPr>
            <a:spLocks noGrp="1"/>
          </p:cNvSpPr>
          <p:nvPr>
            <p:ph sz="half" idx="1"/>
          </p:nvPr>
        </p:nvSpPr>
        <p:spPr>
          <a:xfrm>
            <a:off x="457200" y="1447800"/>
            <a:ext cx="4038600" cy="4678363"/>
          </a:xfrm>
        </p:spPr>
        <p:txBody>
          <a:bodyPr>
            <a:normAutofit/>
          </a:bodyPr>
          <a:lstStyle/>
          <a:p>
            <a:pPr marL="0" indent="0">
              <a:buNone/>
            </a:pPr>
            <a:r>
              <a:rPr lang="en-US" dirty="0" smtClean="0">
                <a:solidFill>
                  <a:srgbClr val="FF0000"/>
                </a:solidFill>
              </a:rPr>
              <a:t>The Nasal Septum</a:t>
            </a:r>
          </a:p>
          <a:p>
            <a:r>
              <a:rPr lang="en-US" dirty="0" smtClean="0"/>
              <a:t>Divides the nasal cavity into right and left halves</a:t>
            </a:r>
          </a:p>
          <a:p>
            <a:r>
              <a:rPr lang="en-US" dirty="0" smtClean="0"/>
              <a:t>Nasal septum consists of the </a:t>
            </a:r>
            <a:r>
              <a:rPr lang="en-US" b="1" dirty="0" smtClean="0"/>
              <a:t>perpendicular plate of the ethmoid</a:t>
            </a:r>
            <a:r>
              <a:rPr lang="en-US" dirty="0" smtClean="0"/>
              <a:t> bone (superior), the </a:t>
            </a:r>
            <a:r>
              <a:rPr lang="en-US" b="1" dirty="0" smtClean="0"/>
              <a:t>vomer</a:t>
            </a:r>
            <a:r>
              <a:rPr lang="en-US" dirty="0" smtClean="0"/>
              <a:t> (inferior) and </a:t>
            </a:r>
            <a:r>
              <a:rPr lang="en-US" b="1" dirty="0" err="1" smtClean="0"/>
              <a:t>septial</a:t>
            </a:r>
            <a:r>
              <a:rPr lang="en-US" b="1" dirty="0" smtClean="0"/>
              <a:t> cartilage</a:t>
            </a:r>
            <a:r>
              <a:rPr lang="en-US" dirty="0" smtClean="0"/>
              <a:t> (anterior)</a:t>
            </a:r>
          </a:p>
          <a:p>
            <a:endParaRPr lang="en-US" dirty="0" smtClean="0"/>
          </a:p>
          <a:p>
            <a:endParaRPr lang="en-US" dirty="0" smtClean="0"/>
          </a:p>
          <a:p>
            <a:endParaRPr lang="en-US" dirty="0" smtClean="0"/>
          </a:p>
          <a:p>
            <a:endParaRPr lang="en-US" dirty="0"/>
          </a:p>
        </p:txBody>
      </p:sp>
      <p:graphicFrame>
        <p:nvGraphicFramePr>
          <p:cNvPr id="2050" name="Object 2"/>
          <p:cNvGraphicFramePr>
            <a:graphicFrameLocks noGrp="1" noChangeAspect="1"/>
          </p:cNvGraphicFramePr>
          <p:nvPr>
            <p:ph sz="half" idx="2"/>
          </p:nvPr>
        </p:nvGraphicFramePr>
        <p:xfrm>
          <a:off x="4648200" y="1828800"/>
          <a:ext cx="4038600" cy="3800704"/>
        </p:xfrm>
        <a:graphic>
          <a:graphicData uri="http://schemas.openxmlformats.org/presentationml/2006/ole">
            <mc:AlternateContent xmlns:mc="http://schemas.openxmlformats.org/markup-compatibility/2006">
              <mc:Choice xmlns:v="urn:schemas-microsoft-com:vml" Requires="v">
                <p:oleObj spid="_x0000_s2063" name="צילום של Photo Editor" r:id="rId4" imgW="4258269" imgH="3723810" progId="">
                  <p:embed/>
                </p:oleObj>
              </mc:Choice>
              <mc:Fallback>
                <p:oleObj name="צילום של Photo Editor" r:id="rId4" imgW="4258269" imgH="372381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828800"/>
                        <a:ext cx="4038600" cy="380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6"/>
          <p:cNvSpPr txBox="1">
            <a:spLocks noChangeArrowheads="1"/>
          </p:cNvSpPr>
          <p:nvPr/>
        </p:nvSpPr>
        <p:spPr bwMode="auto">
          <a:xfrm>
            <a:off x="6019800" y="3047999"/>
            <a:ext cx="1600200" cy="646331"/>
          </a:xfrm>
          <a:prstGeom prst="rect">
            <a:avLst/>
          </a:prstGeom>
          <a:noFill/>
          <a:ln w="9525">
            <a:noFill/>
            <a:miter lim="800000"/>
            <a:headEnd/>
            <a:tailEnd/>
          </a:ln>
          <a:effectLst/>
        </p:spPr>
        <p:txBody>
          <a:bodyPr wrap="square">
            <a:spAutoFit/>
          </a:bodyPr>
          <a:lstStyle/>
          <a:p>
            <a:pPr algn="ctr">
              <a:spcBef>
                <a:spcPct val="50000"/>
              </a:spcBef>
            </a:pPr>
            <a:r>
              <a:rPr lang="en-US" b="1" dirty="0"/>
              <a:t>Perpendicular Plate </a:t>
            </a:r>
            <a:r>
              <a:rPr lang="en-US" sz="1400" b="1" dirty="0"/>
              <a:t>(ethmoid)</a:t>
            </a:r>
          </a:p>
        </p:txBody>
      </p:sp>
      <p:sp>
        <p:nvSpPr>
          <p:cNvPr id="9" name="Text Box 18"/>
          <p:cNvSpPr txBox="1">
            <a:spLocks noChangeArrowheads="1"/>
          </p:cNvSpPr>
          <p:nvPr/>
        </p:nvSpPr>
        <p:spPr bwMode="auto">
          <a:xfrm>
            <a:off x="5105400" y="3581400"/>
            <a:ext cx="1143000" cy="646331"/>
          </a:xfrm>
          <a:prstGeom prst="rect">
            <a:avLst/>
          </a:prstGeom>
          <a:noFill/>
          <a:ln w="9525">
            <a:noFill/>
            <a:miter lim="800000"/>
            <a:headEnd/>
            <a:tailEnd/>
          </a:ln>
          <a:effectLst/>
        </p:spPr>
        <p:txBody>
          <a:bodyPr wrap="square">
            <a:spAutoFit/>
          </a:bodyPr>
          <a:lstStyle/>
          <a:p>
            <a:pPr>
              <a:spcBef>
                <a:spcPct val="50000"/>
              </a:spcBef>
            </a:pPr>
            <a:r>
              <a:rPr lang="en-US" b="1" dirty="0" err="1"/>
              <a:t>Septal</a:t>
            </a:r>
            <a:r>
              <a:rPr lang="en-US" b="1" dirty="0"/>
              <a:t> Cartilage</a:t>
            </a:r>
          </a:p>
        </p:txBody>
      </p:sp>
      <p:sp>
        <p:nvSpPr>
          <p:cNvPr id="10" name="Text Box 17"/>
          <p:cNvSpPr txBox="1">
            <a:spLocks noChangeArrowheads="1"/>
          </p:cNvSpPr>
          <p:nvPr/>
        </p:nvSpPr>
        <p:spPr bwMode="auto">
          <a:xfrm>
            <a:off x="6248400" y="4038600"/>
            <a:ext cx="838200" cy="369332"/>
          </a:xfrm>
          <a:prstGeom prst="rect">
            <a:avLst/>
          </a:prstGeom>
          <a:noFill/>
          <a:ln w="9525">
            <a:noFill/>
            <a:miter lim="800000"/>
            <a:headEnd/>
            <a:tailEnd/>
          </a:ln>
          <a:effectLst/>
        </p:spPr>
        <p:txBody>
          <a:bodyPr wrap="square">
            <a:spAutoFit/>
          </a:bodyPr>
          <a:lstStyle/>
          <a:p>
            <a:pPr>
              <a:spcBef>
                <a:spcPct val="50000"/>
              </a:spcBef>
            </a:pPr>
            <a:r>
              <a:rPr lang="en-US" b="1" dirty="0"/>
              <a:t>Vomer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239890" y="274638"/>
            <a:ext cx="8698090" cy="6049962"/>
          </a:xfrm>
          <a:prstGeom prst="rect">
            <a:avLst/>
          </a:prstGeom>
        </p:spPr>
      </p:pic>
    </p:spTree>
    <p:extLst>
      <p:ext uri="{BB962C8B-B14F-4D97-AF65-F5344CB8AC3E}">
        <p14:creationId xmlns:p14="http://schemas.microsoft.com/office/powerpoint/2010/main" val="281006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Lateral Walls of Nasal Cavity </a:t>
            </a:r>
            <a:endParaRPr lang="en-US" dirty="0"/>
          </a:p>
        </p:txBody>
      </p:sp>
      <p:sp>
        <p:nvSpPr>
          <p:cNvPr id="3" name="Content Placeholder 2"/>
          <p:cNvSpPr>
            <a:spLocks noGrp="1"/>
          </p:cNvSpPr>
          <p:nvPr>
            <p:ph sz="half" idx="1"/>
          </p:nvPr>
        </p:nvSpPr>
        <p:spPr/>
        <p:txBody>
          <a:bodyPr/>
          <a:lstStyle/>
          <a:p>
            <a:pPr>
              <a:buFontTx/>
              <a:buNone/>
            </a:pPr>
            <a:r>
              <a:rPr lang="en-US" dirty="0" smtClean="0"/>
              <a:t>Marked by 3 projections:</a:t>
            </a:r>
          </a:p>
          <a:p>
            <a:pPr lvl="1"/>
            <a:r>
              <a:rPr lang="en-US" dirty="0" smtClean="0"/>
              <a:t>Superior concha</a:t>
            </a:r>
          </a:p>
          <a:p>
            <a:pPr lvl="1"/>
            <a:r>
              <a:rPr lang="en-US" dirty="0" smtClean="0"/>
              <a:t>Middle concha</a:t>
            </a:r>
          </a:p>
          <a:p>
            <a:pPr lvl="1"/>
            <a:r>
              <a:rPr lang="en-US" dirty="0" smtClean="0"/>
              <a:t>Inferior concha</a:t>
            </a:r>
          </a:p>
          <a:p>
            <a:r>
              <a:rPr lang="en-US" dirty="0" smtClean="0"/>
              <a:t>The space below each concha is called a meatus.</a:t>
            </a:r>
            <a:endParaRPr lang="en-US" dirty="0"/>
          </a:p>
        </p:txBody>
      </p:sp>
      <p:graphicFrame>
        <p:nvGraphicFramePr>
          <p:cNvPr id="3074" name="Object 2"/>
          <p:cNvGraphicFramePr>
            <a:graphicFrameLocks noGrp="1" noChangeAspect="1"/>
          </p:cNvGraphicFramePr>
          <p:nvPr>
            <p:ph sz="half" idx="2"/>
            <p:extLst>
              <p:ext uri="{D42A27DB-BD31-4B8C-83A1-F6EECF244321}">
                <p14:modId xmlns:p14="http://schemas.microsoft.com/office/powerpoint/2010/main" val="187336312"/>
              </p:ext>
            </p:extLst>
          </p:nvPr>
        </p:nvGraphicFramePr>
        <p:xfrm>
          <a:off x="4572000" y="1219200"/>
          <a:ext cx="4038600" cy="3505200"/>
        </p:xfrm>
        <a:graphic>
          <a:graphicData uri="http://schemas.openxmlformats.org/presentationml/2006/ole">
            <mc:AlternateContent xmlns:mc="http://schemas.openxmlformats.org/markup-compatibility/2006">
              <mc:Choice xmlns:v="urn:schemas-microsoft-com:vml" Requires="v">
                <p:oleObj spid="_x0000_s3087" name="צילום של Photo Editor" r:id="rId4" imgW="3115110" imgH="1790476" progId="">
                  <p:embed/>
                </p:oleObj>
              </mc:Choice>
              <mc:Fallback>
                <p:oleObj name="צילום של Photo Editor" r:id="rId4" imgW="3115110" imgH="179047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19200"/>
                        <a:ext cx="4038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p:cNvPicPr>
          <p:nvPr/>
        </p:nvPicPr>
        <p:blipFill>
          <a:blip r:embed="rId6"/>
          <a:stretch>
            <a:fillRect/>
          </a:stretch>
        </p:blipFill>
        <p:spPr>
          <a:xfrm>
            <a:off x="2232734" y="4536459"/>
            <a:ext cx="2368574" cy="226500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457200" y="455612"/>
            <a:ext cx="8077200" cy="6097587"/>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3496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Lateral Walls of Nasal Cavity </a:t>
            </a:r>
            <a:endParaRPr lang="en-US" dirty="0"/>
          </a:p>
        </p:txBody>
      </p:sp>
      <p:sp>
        <p:nvSpPr>
          <p:cNvPr id="3" name="Content Placeholder 2"/>
          <p:cNvSpPr>
            <a:spLocks noGrp="1"/>
          </p:cNvSpPr>
          <p:nvPr>
            <p:ph sz="half" idx="1"/>
          </p:nvPr>
        </p:nvSpPr>
        <p:spPr/>
        <p:txBody>
          <a:bodyPr>
            <a:normAutofit fontScale="92500"/>
          </a:bodyPr>
          <a:lstStyle/>
          <a:p>
            <a:pPr marL="457200" indent="-457200">
              <a:spcBef>
                <a:spcPct val="50000"/>
              </a:spcBef>
              <a:buFontTx/>
              <a:buAutoNum type="arabicPeriod"/>
            </a:pPr>
            <a:r>
              <a:rPr lang="en-US" sz="2400" b="1" dirty="0" smtClean="0"/>
              <a:t>Inferior meatus:  </a:t>
            </a:r>
            <a:r>
              <a:rPr lang="en-US" sz="2400" dirty="0" err="1" smtClean="0"/>
              <a:t>nasolacrimal</a:t>
            </a:r>
            <a:r>
              <a:rPr lang="en-US" sz="2400" dirty="0" smtClean="0"/>
              <a:t> duct</a:t>
            </a:r>
          </a:p>
          <a:p>
            <a:pPr marL="457200" indent="-457200">
              <a:spcBef>
                <a:spcPct val="50000"/>
              </a:spcBef>
              <a:buFontTx/>
              <a:buAutoNum type="arabicPeriod"/>
            </a:pPr>
            <a:r>
              <a:rPr lang="en-US" sz="2400" b="1" dirty="0" smtClean="0"/>
              <a:t>Middle meatus:</a:t>
            </a:r>
          </a:p>
          <a:p>
            <a:pPr marL="914400" lvl="1" indent="-457200">
              <a:spcBef>
                <a:spcPct val="50000"/>
              </a:spcBef>
              <a:buFontTx/>
              <a:buChar char="•"/>
            </a:pPr>
            <a:r>
              <a:rPr lang="en-US" dirty="0" smtClean="0"/>
              <a:t>Maxillary sinus</a:t>
            </a:r>
          </a:p>
          <a:p>
            <a:pPr marL="914400" lvl="1" indent="-457200">
              <a:spcBef>
                <a:spcPct val="50000"/>
              </a:spcBef>
              <a:buFontTx/>
              <a:buChar char="•"/>
            </a:pPr>
            <a:r>
              <a:rPr lang="en-US" dirty="0" smtClean="0"/>
              <a:t>Frontal sinus</a:t>
            </a:r>
          </a:p>
          <a:p>
            <a:pPr marL="914400" lvl="1" indent="-457200">
              <a:spcBef>
                <a:spcPct val="50000"/>
              </a:spcBef>
              <a:buFontTx/>
              <a:buChar char="•"/>
            </a:pPr>
            <a:r>
              <a:rPr lang="en-US" dirty="0" smtClean="0"/>
              <a:t>Anterior ethmoid sinuses</a:t>
            </a:r>
          </a:p>
          <a:p>
            <a:pPr marL="457200" indent="-457200">
              <a:spcBef>
                <a:spcPct val="50000"/>
              </a:spcBef>
              <a:buFont typeface="+mj-lt"/>
              <a:buAutoNum type="arabicPeriod"/>
            </a:pPr>
            <a:r>
              <a:rPr lang="en-US" sz="2400" b="1" dirty="0" smtClean="0"/>
              <a:t>Superior meatus:      </a:t>
            </a:r>
            <a:r>
              <a:rPr lang="en-US" sz="2400" dirty="0" smtClean="0"/>
              <a:t>posterior ethmoid sinuses</a:t>
            </a:r>
          </a:p>
          <a:p>
            <a:pPr marL="457200" indent="-457200">
              <a:spcBef>
                <a:spcPct val="50000"/>
              </a:spcBef>
              <a:buFont typeface="+mj-lt"/>
              <a:buAutoNum type="arabicPeriod"/>
            </a:pPr>
            <a:r>
              <a:rPr lang="en-US" sz="2400" b="1" dirty="0" smtClean="0"/>
              <a:t>Sphenoethmoidal recess: </a:t>
            </a:r>
            <a:r>
              <a:rPr lang="en-US" sz="2400" dirty="0" smtClean="0"/>
              <a:t>sphenoid sinus</a:t>
            </a:r>
          </a:p>
        </p:txBody>
      </p:sp>
      <p:pic>
        <p:nvPicPr>
          <p:cNvPr id="44033" name="Picture 1" descr="C:\Users\User\Desktop\Picture3.png"/>
          <p:cNvPicPr>
            <a:picLocks noGrp="1" noChangeAspect="1" noChangeArrowheads="1"/>
          </p:cNvPicPr>
          <p:nvPr>
            <p:ph sz="half" idx="2"/>
          </p:nvPr>
        </p:nvPicPr>
        <p:blipFill>
          <a:blip r:embed="rId3" cstate="print"/>
          <a:srcRect/>
          <a:stretch>
            <a:fillRect/>
          </a:stretch>
        </p:blipFill>
        <p:spPr bwMode="auto">
          <a:xfrm>
            <a:off x="4495800" y="1981200"/>
            <a:ext cx="4419600" cy="3733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supply of the septum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1417638"/>
            <a:ext cx="6477000" cy="4854398"/>
          </a:xfrm>
        </p:spPr>
      </p:pic>
    </p:spTree>
    <p:extLst>
      <p:ext uri="{BB962C8B-B14F-4D97-AF65-F5344CB8AC3E}">
        <p14:creationId xmlns:p14="http://schemas.microsoft.com/office/powerpoint/2010/main" val="2341133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2523" y="457200"/>
            <a:ext cx="8858954" cy="6126162"/>
          </a:xfrm>
          <a:prstGeom prst="rect">
            <a:avLst/>
          </a:prstGeom>
        </p:spPr>
      </p:pic>
    </p:spTree>
    <p:extLst>
      <p:ext uri="{BB962C8B-B14F-4D97-AF65-F5344CB8AC3E}">
        <p14:creationId xmlns:p14="http://schemas.microsoft.com/office/powerpoint/2010/main" val="2685647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Blood supply of nasal cavity</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a:latin typeface="Times New Roman" panose="02020603050405020304" pitchFamily="18" charset="0"/>
              </a:rPr>
              <a:t>The arterial supply of the medial and lateral walls of the nasal cavity can be summarized as follow </a:t>
            </a:r>
            <a:endParaRPr lang="en-US" dirty="0" smtClean="0">
              <a:latin typeface="Times New Roman" panose="02020603050405020304" pitchFamily="18" charset="0"/>
            </a:endParaRPr>
          </a:p>
          <a:p>
            <a:r>
              <a:rPr lang="en-US" b="1" dirty="0" smtClean="0">
                <a:latin typeface="Times New Roman" panose="02020603050405020304" pitchFamily="18" charset="0"/>
              </a:rPr>
              <a:t>1</a:t>
            </a:r>
            <a:r>
              <a:rPr lang="en-US" b="1" dirty="0">
                <a:latin typeface="Times New Roman" panose="02020603050405020304" pitchFamily="18" charset="0"/>
              </a:rPr>
              <a:t>. Anterior ethmoidal artery </a:t>
            </a:r>
            <a:r>
              <a:rPr lang="en-US" dirty="0">
                <a:latin typeface="Times New Roman" panose="02020603050405020304" pitchFamily="18" charset="0"/>
              </a:rPr>
              <a:t>(a branch from the ophthalmic artery).</a:t>
            </a:r>
          </a:p>
          <a:p>
            <a:r>
              <a:rPr lang="en-US" b="1" dirty="0">
                <a:latin typeface="Times New Roman" panose="02020603050405020304" pitchFamily="18" charset="0"/>
              </a:rPr>
              <a:t>2. Posterior ethmoidal artery </a:t>
            </a:r>
            <a:r>
              <a:rPr lang="en-US" dirty="0">
                <a:latin typeface="Times New Roman" panose="02020603050405020304" pitchFamily="18" charset="0"/>
              </a:rPr>
              <a:t>(a branch from the ophthalmic artery).</a:t>
            </a:r>
          </a:p>
          <a:p>
            <a:r>
              <a:rPr lang="en-US" b="1" dirty="0">
                <a:latin typeface="Times New Roman" panose="02020603050405020304" pitchFamily="18" charset="0"/>
              </a:rPr>
              <a:t>3. Sphenopalatine artery </a:t>
            </a:r>
            <a:r>
              <a:rPr lang="en-US" dirty="0">
                <a:latin typeface="Times New Roman" panose="02020603050405020304" pitchFamily="18" charset="0"/>
              </a:rPr>
              <a:t>(a branch from the maxillary artery).</a:t>
            </a:r>
          </a:p>
          <a:p>
            <a:r>
              <a:rPr lang="en-US" b="1" dirty="0">
                <a:latin typeface="Times New Roman" panose="02020603050405020304" pitchFamily="18" charset="0"/>
              </a:rPr>
              <a:t>4. Greater palatine artery </a:t>
            </a:r>
            <a:r>
              <a:rPr lang="en-US" dirty="0">
                <a:latin typeface="Times New Roman" panose="02020603050405020304" pitchFamily="18" charset="0"/>
              </a:rPr>
              <a:t>(a branch from the maxillary artery).</a:t>
            </a:r>
          </a:p>
          <a:p>
            <a:r>
              <a:rPr lang="en-US" b="1" dirty="0">
                <a:latin typeface="Times New Roman" panose="02020603050405020304" pitchFamily="18" charset="0"/>
              </a:rPr>
              <a:t>5. Septal branch of the superior labial artery </a:t>
            </a:r>
            <a:r>
              <a:rPr lang="en-US" dirty="0">
                <a:latin typeface="Times New Roman" panose="02020603050405020304" pitchFamily="18" charset="0"/>
              </a:rPr>
              <a:t>(a branch from the facial artery).</a:t>
            </a:r>
          </a:p>
          <a:p>
            <a:r>
              <a:rPr lang="en-US" dirty="0">
                <a:latin typeface="Times New Roman" panose="02020603050405020304" pitchFamily="18" charset="0"/>
              </a:rPr>
              <a:t>The anterior part of the nasal septum is the site (</a:t>
            </a:r>
            <a:r>
              <a:rPr lang="en-US" b="1" dirty="0" err="1">
                <a:latin typeface="Times New Roman" panose="02020603050405020304" pitchFamily="18" charset="0"/>
              </a:rPr>
              <a:t>Kiesselbach</a:t>
            </a:r>
            <a:r>
              <a:rPr lang="en-US" b="1" dirty="0">
                <a:latin typeface="Times New Roman" panose="02020603050405020304" pitchFamily="18" charset="0"/>
              </a:rPr>
              <a:t> area</a:t>
            </a:r>
            <a:r>
              <a:rPr lang="en-US" dirty="0">
                <a:latin typeface="Times New Roman" panose="02020603050405020304" pitchFamily="18" charset="0"/>
              </a:rPr>
              <a:t>) of an anastomotic arterial plexus involving all five arteries supplying the septum</a:t>
            </a:r>
            <a:endParaRPr lang="en-US" dirty="0"/>
          </a:p>
        </p:txBody>
      </p:sp>
    </p:spTree>
    <p:extLst>
      <p:ext uri="{BB962C8B-B14F-4D97-AF65-F5344CB8AC3E}">
        <p14:creationId xmlns:p14="http://schemas.microsoft.com/office/powerpoint/2010/main" val="316750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latin typeface="Times New Roman" panose="02020603050405020304" pitchFamily="18" charset="0"/>
              </a:rPr>
              <a:t>Venous Drainage of the Nasal Cavity</a:t>
            </a:r>
            <a:br>
              <a:rPr lang="en-US" b="1" dirty="0">
                <a:solidFill>
                  <a:srgbClr val="0070C0"/>
                </a:solidFill>
                <a:latin typeface="Times New Roman" panose="02020603050405020304" pitchFamily="18" charset="0"/>
              </a:rPr>
            </a:b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0000"/>
                </a:solidFill>
                <a:latin typeface="Mongolian Baiti" panose="03000500000000000000" pitchFamily="66" charset="0"/>
                <a:cs typeface="Mongolian Baiti" panose="03000500000000000000" pitchFamily="66" charset="0"/>
              </a:rPr>
              <a:t>A </a:t>
            </a:r>
            <a:r>
              <a:rPr lang="en-US" dirty="0">
                <a:solidFill>
                  <a:srgbClr val="000000"/>
                </a:solidFill>
                <a:latin typeface="Mongolian Baiti" panose="03000500000000000000" pitchFamily="66" charset="0"/>
                <a:cs typeface="Mongolian Baiti" panose="03000500000000000000" pitchFamily="66" charset="0"/>
              </a:rPr>
              <a:t>rich </a:t>
            </a:r>
            <a:r>
              <a:rPr lang="en-US" b="1" dirty="0">
                <a:solidFill>
                  <a:srgbClr val="0070C1"/>
                </a:solidFill>
                <a:latin typeface="Mongolian Baiti" panose="03000500000000000000" pitchFamily="66" charset="0"/>
                <a:cs typeface="Mongolian Baiti" panose="03000500000000000000" pitchFamily="66" charset="0"/>
              </a:rPr>
              <a:t>submucosal venous plexus</a:t>
            </a:r>
            <a:r>
              <a:rPr lang="en-US" b="1" dirty="0">
                <a:solidFill>
                  <a:srgbClr val="000000"/>
                </a:solidFill>
                <a:latin typeface="Mongolian Baiti" panose="03000500000000000000" pitchFamily="66" charset="0"/>
                <a:cs typeface="Mongolian Baiti" panose="03000500000000000000" pitchFamily="66" charset="0"/>
              </a:rPr>
              <a:t>, </a:t>
            </a:r>
            <a:r>
              <a:rPr lang="en-US" dirty="0">
                <a:solidFill>
                  <a:srgbClr val="000000"/>
                </a:solidFill>
                <a:latin typeface="Mongolian Baiti" panose="03000500000000000000" pitchFamily="66" charset="0"/>
                <a:cs typeface="Mongolian Baiti" panose="03000500000000000000" pitchFamily="66" charset="0"/>
              </a:rPr>
              <a:t>deep to the nasal mucosa, provides venous drainage of the nose via the sphenopalatine, facial, and ophthalmic veins. The plexus is an important part of the </a:t>
            </a:r>
            <a:r>
              <a:rPr lang="en-US" dirty="0">
                <a:solidFill>
                  <a:srgbClr val="00B050"/>
                </a:solidFill>
                <a:latin typeface="Mongolian Baiti" panose="03000500000000000000" pitchFamily="66" charset="0"/>
                <a:cs typeface="Mongolian Baiti" panose="03000500000000000000" pitchFamily="66" charset="0"/>
              </a:rPr>
              <a:t>body’s thermoregulatory system</a:t>
            </a:r>
            <a:r>
              <a:rPr lang="en-US" dirty="0">
                <a:solidFill>
                  <a:srgbClr val="000000"/>
                </a:solidFill>
                <a:latin typeface="Mongolian Baiti" panose="03000500000000000000" pitchFamily="66" charset="0"/>
                <a:cs typeface="Mongolian Baiti" panose="03000500000000000000" pitchFamily="66" charset="0"/>
              </a:rPr>
              <a:t>, exchanging heat and warming air before it enters the lungs.</a:t>
            </a:r>
            <a:endParaRPr lang="en-US"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4268242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13455" y="274638"/>
            <a:ext cx="8290703" cy="6126162"/>
          </a:xfrm>
          <a:prstGeom prst="rect">
            <a:avLst/>
          </a:prstGeom>
        </p:spPr>
      </p:pic>
    </p:spTree>
    <p:extLst>
      <p:ext uri="{BB962C8B-B14F-4D97-AF65-F5344CB8AC3E}">
        <p14:creationId xmlns:p14="http://schemas.microsoft.com/office/powerpoint/2010/main" val="2377079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Supply of the Nasal Cavity</a:t>
            </a:r>
            <a:endParaRPr lang="en-US" dirty="0"/>
          </a:p>
        </p:txBody>
      </p:sp>
      <p:sp>
        <p:nvSpPr>
          <p:cNvPr id="3" name="Content Placeholder 2"/>
          <p:cNvSpPr>
            <a:spLocks noGrp="1"/>
          </p:cNvSpPr>
          <p:nvPr>
            <p:ph idx="1"/>
          </p:nvPr>
        </p:nvSpPr>
        <p:spPr/>
        <p:txBody>
          <a:bodyPr>
            <a:noAutofit/>
          </a:bodyPr>
          <a:lstStyle/>
          <a:p>
            <a:r>
              <a:rPr lang="en-US" dirty="0" smtClean="0"/>
              <a:t>The </a:t>
            </a:r>
            <a:r>
              <a:rPr lang="en-US" dirty="0" smtClean="0">
                <a:solidFill>
                  <a:srgbClr val="FF0000"/>
                </a:solidFill>
              </a:rPr>
              <a:t>olfactory nerves</a:t>
            </a:r>
            <a:r>
              <a:rPr lang="en-US" dirty="0" smtClean="0"/>
              <a:t> from the olfactory mucous membrane ascend through the cribriform plate of the ethmoid bone to the olfactory bulbs (</a:t>
            </a:r>
            <a:r>
              <a:rPr lang="en-US" i="1" dirty="0" smtClean="0"/>
              <a:t>olfaction</a:t>
            </a:r>
            <a:r>
              <a:rPr lang="en-US" dirty="0" smtClean="0"/>
              <a:t>)</a:t>
            </a:r>
          </a:p>
          <a:p>
            <a:r>
              <a:rPr lang="en-US" dirty="0" smtClean="0"/>
              <a:t>The nerves of </a:t>
            </a:r>
            <a:r>
              <a:rPr lang="en-US" i="1" dirty="0" smtClean="0"/>
              <a:t>ordinary sensation </a:t>
            </a:r>
            <a:r>
              <a:rPr lang="en-US" dirty="0" smtClean="0"/>
              <a:t>are branches of the </a:t>
            </a:r>
            <a:r>
              <a:rPr lang="en-US" dirty="0" smtClean="0">
                <a:solidFill>
                  <a:srgbClr val="FF0000"/>
                </a:solidFill>
              </a:rPr>
              <a:t>ophthalmic division (V1) and the maxillary division (V2) of the trigeminal nerve</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dirty="0" smtClean="0"/>
              <a:t>Nerve Supply of the Nasal Cavity</a:t>
            </a:r>
            <a:endParaRPr lang="en-US" dirty="0"/>
          </a:p>
        </p:txBody>
      </p:sp>
      <p:graphicFrame>
        <p:nvGraphicFramePr>
          <p:cNvPr id="30725" name="Object 5"/>
          <p:cNvGraphicFramePr>
            <a:graphicFrameLocks noChangeAspect="1"/>
          </p:cNvGraphicFramePr>
          <p:nvPr/>
        </p:nvGraphicFramePr>
        <p:xfrm>
          <a:off x="2209800" y="2286000"/>
          <a:ext cx="4495800" cy="3543300"/>
        </p:xfrm>
        <a:graphic>
          <a:graphicData uri="http://schemas.openxmlformats.org/presentationml/2006/ole">
            <mc:AlternateContent xmlns:mc="http://schemas.openxmlformats.org/markup-compatibility/2006">
              <mc:Choice xmlns:v="urn:schemas-microsoft-com:vml" Requires="v">
                <p:oleObj spid="_x0000_s4110" name="צילום של Photo Editor" r:id="rId4" imgW="4495238" imgH="3543795" progId="">
                  <p:embed/>
                </p:oleObj>
              </mc:Choice>
              <mc:Fallback>
                <p:oleObj name="צילום של Photo Editor" r:id="rId4" imgW="4495238" imgH="35437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286000"/>
                        <a:ext cx="44958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Text Box 6"/>
          <p:cNvSpPr txBox="1">
            <a:spLocks noChangeArrowheads="1"/>
          </p:cNvSpPr>
          <p:nvPr/>
        </p:nvSpPr>
        <p:spPr bwMode="auto">
          <a:xfrm>
            <a:off x="3810000" y="1828800"/>
            <a:ext cx="3581400" cy="366713"/>
          </a:xfrm>
          <a:prstGeom prst="rect">
            <a:avLst/>
          </a:prstGeom>
          <a:noFill/>
          <a:ln w="9525">
            <a:noFill/>
            <a:miter lim="800000"/>
            <a:headEnd/>
            <a:tailEnd/>
          </a:ln>
          <a:effectLst/>
        </p:spPr>
        <p:txBody>
          <a:bodyPr>
            <a:spAutoFit/>
          </a:bodyPr>
          <a:lstStyle/>
          <a:p>
            <a:pPr>
              <a:spcBef>
                <a:spcPct val="50000"/>
              </a:spcBef>
            </a:pPr>
            <a:r>
              <a:rPr lang="en-US" b="1"/>
              <a:t>CN I – Olfactory Nerves (SVA)</a:t>
            </a:r>
          </a:p>
        </p:txBody>
      </p:sp>
      <p:sp>
        <p:nvSpPr>
          <p:cNvPr id="30727" name="Line 7"/>
          <p:cNvSpPr>
            <a:spLocks noChangeShapeType="1"/>
          </p:cNvSpPr>
          <p:nvPr/>
        </p:nvSpPr>
        <p:spPr bwMode="auto">
          <a:xfrm>
            <a:off x="4267200" y="2133600"/>
            <a:ext cx="0" cy="1066800"/>
          </a:xfrm>
          <a:prstGeom prst="line">
            <a:avLst/>
          </a:prstGeom>
          <a:noFill/>
          <a:ln w="28575">
            <a:solidFill>
              <a:schemeClr val="tx1"/>
            </a:solidFill>
            <a:round/>
            <a:headEnd/>
            <a:tailEnd type="triangle" w="med" len="med"/>
          </a:ln>
          <a:effectLst/>
        </p:spPr>
        <p:txBody>
          <a:bodyPr/>
          <a:lstStyle/>
          <a:p>
            <a:endParaRPr lang="en-US"/>
          </a:p>
        </p:txBody>
      </p:sp>
      <p:sp>
        <p:nvSpPr>
          <p:cNvPr id="30728" name="Text Box 8"/>
          <p:cNvSpPr txBox="1">
            <a:spLocks noChangeArrowheads="1"/>
          </p:cNvSpPr>
          <p:nvPr/>
        </p:nvSpPr>
        <p:spPr bwMode="auto">
          <a:xfrm>
            <a:off x="381000" y="2209800"/>
            <a:ext cx="2514600" cy="641350"/>
          </a:xfrm>
          <a:prstGeom prst="rect">
            <a:avLst/>
          </a:prstGeom>
          <a:noFill/>
          <a:ln w="9525">
            <a:noFill/>
            <a:miter lim="800000"/>
            <a:headEnd/>
            <a:tailEnd/>
          </a:ln>
          <a:effectLst/>
        </p:spPr>
        <p:txBody>
          <a:bodyPr>
            <a:spAutoFit/>
          </a:bodyPr>
          <a:lstStyle/>
          <a:p>
            <a:pPr>
              <a:spcBef>
                <a:spcPct val="50000"/>
              </a:spcBef>
            </a:pPr>
            <a:r>
              <a:rPr lang="en-US" b="1" dirty="0"/>
              <a:t>Anterior </a:t>
            </a:r>
            <a:r>
              <a:rPr lang="en-US" b="1" dirty="0" err="1"/>
              <a:t>ethmoidal</a:t>
            </a:r>
            <a:r>
              <a:rPr lang="en-US" b="1" dirty="0"/>
              <a:t> branch of V</a:t>
            </a:r>
            <a:r>
              <a:rPr lang="en-US" b="1" baseline="-25000" dirty="0"/>
              <a:t>1 </a:t>
            </a:r>
          </a:p>
        </p:txBody>
      </p:sp>
      <p:sp>
        <p:nvSpPr>
          <p:cNvPr id="30729" name="Line 9"/>
          <p:cNvSpPr>
            <a:spLocks noChangeShapeType="1"/>
          </p:cNvSpPr>
          <p:nvPr/>
        </p:nvSpPr>
        <p:spPr bwMode="auto">
          <a:xfrm>
            <a:off x="1447800" y="2819400"/>
            <a:ext cx="1676400" cy="533400"/>
          </a:xfrm>
          <a:prstGeom prst="line">
            <a:avLst/>
          </a:prstGeom>
          <a:noFill/>
          <a:ln w="28575">
            <a:solidFill>
              <a:schemeClr val="tx1"/>
            </a:solidFill>
            <a:round/>
            <a:headEnd/>
            <a:tailEnd type="triangle" w="med" len="med"/>
          </a:ln>
          <a:effectLst/>
        </p:spPr>
        <p:txBody>
          <a:bodyPr/>
          <a:lstStyle/>
          <a:p>
            <a:endParaRPr lang="en-US"/>
          </a:p>
        </p:txBody>
      </p:sp>
      <p:sp>
        <p:nvSpPr>
          <p:cNvPr id="30730" name="Text Box 10"/>
          <p:cNvSpPr txBox="1">
            <a:spLocks noChangeArrowheads="1"/>
          </p:cNvSpPr>
          <p:nvPr/>
        </p:nvSpPr>
        <p:spPr bwMode="auto">
          <a:xfrm>
            <a:off x="6934200" y="4572000"/>
            <a:ext cx="1905000" cy="646331"/>
          </a:xfrm>
          <a:prstGeom prst="rect">
            <a:avLst/>
          </a:prstGeom>
          <a:noFill/>
          <a:ln w="9525">
            <a:noFill/>
            <a:miter lim="800000"/>
            <a:headEnd/>
            <a:tailEnd/>
          </a:ln>
          <a:effectLst/>
        </p:spPr>
        <p:txBody>
          <a:bodyPr>
            <a:spAutoFit/>
          </a:bodyPr>
          <a:lstStyle/>
          <a:p>
            <a:pPr>
              <a:spcBef>
                <a:spcPct val="50000"/>
              </a:spcBef>
            </a:pPr>
            <a:r>
              <a:rPr lang="en-US" b="1" dirty="0"/>
              <a:t>Posterior nasal branches of </a:t>
            </a:r>
            <a:r>
              <a:rPr lang="en-US" b="1" dirty="0" smtClean="0"/>
              <a:t>V</a:t>
            </a:r>
            <a:r>
              <a:rPr lang="en-US" b="1" baseline="-25000" dirty="0" smtClean="0"/>
              <a:t>2</a:t>
            </a:r>
            <a:endParaRPr lang="en-US" b="1" dirty="0"/>
          </a:p>
        </p:txBody>
      </p:sp>
      <p:sp>
        <p:nvSpPr>
          <p:cNvPr id="30731" name="Line 11"/>
          <p:cNvSpPr>
            <a:spLocks noChangeShapeType="1"/>
          </p:cNvSpPr>
          <p:nvPr/>
        </p:nvSpPr>
        <p:spPr bwMode="auto">
          <a:xfrm flipH="1" flipV="1">
            <a:off x="5105400" y="3886200"/>
            <a:ext cx="1752600" cy="762000"/>
          </a:xfrm>
          <a:prstGeom prst="line">
            <a:avLst/>
          </a:prstGeom>
          <a:noFill/>
          <a:ln w="28575">
            <a:solidFill>
              <a:schemeClr val="tx1"/>
            </a:solidFill>
            <a:round/>
            <a:headEnd/>
            <a:tailEnd type="triangle" w="med" len="med"/>
          </a:ln>
          <a:effectLst/>
        </p:spPr>
        <p:txBody>
          <a:bodyPr/>
          <a:lstStyle/>
          <a:p>
            <a:endParaRPr lang="en-US"/>
          </a:p>
        </p:txBody>
      </p:sp>
      <p:sp>
        <p:nvSpPr>
          <p:cNvPr id="30732" name="Line 12"/>
          <p:cNvSpPr>
            <a:spLocks noChangeShapeType="1"/>
          </p:cNvSpPr>
          <p:nvPr/>
        </p:nvSpPr>
        <p:spPr bwMode="auto">
          <a:xfrm flipH="1" flipV="1">
            <a:off x="5181600" y="4191000"/>
            <a:ext cx="1676400" cy="457200"/>
          </a:xfrm>
          <a:prstGeom prst="line">
            <a:avLst/>
          </a:prstGeom>
          <a:noFill/>
          <a:ln w="28575">
            <a:solidFill>
              <a:schemeClr val="tx1"/>
            </a:solidFill>
            <a:round/>
            <a:headEnd/>
            <a:tailEnd type="triangle" w="med" len="med"/>
          </a:ln>
          <a:effectLst/>
        </p:spPr>
        <p:txBody>
          <a:bodyPr/>
          <a:lstStyle/>
          <a:p>
            <a:endParaRPr lang="en-US"/>
          </a:p>
        </p:txBody>
      </p:sp>
      <p:sp>
        <p:nvSpPr>
          <p:cNvPr id="30733" name="Text Box 13"/>
          <p:cNvSpPr txBox="1">
            <a:spLocks noChangeArrowheads="1"/>
          </p:cNvSpPr>
          <p:nvPr/>
        </p:nvSpPr>
        <p:spPr bwMode="auto">
          <a:xfrm>
            <a:off x="228600" y="4800600"/>
            <a:ext cx="2286000" cy="915988"/>
          </a:xfrm>
          <a:prstGeom prst="rect">
            <a:avLst/>
          </a:prstGeom>
          <a:noFill/>
          <a:ln w="9525">
            <a:noFill/>
            <a:miter lim="800000"/>
            <a:headEnd/>
            <a:tailEnd/>
          </a:ln>
          <a:effectLst/>
        </p:spPr>
        <p:txBody>
          <a:bodyPr>
            <a:spAutoFit/>
          </a:bodyPr>
          <a:lstStyle/>
          <a:p>
            <a:pPr>
              <a:spcBef>
                <a:spcPct val="50000"/>
              </a:spcBef>
            </a:pPr>
            <a:r>
              <a:rPr lang="en-US" b="1" dirty="0"/>
              <a:t>Cut </a:t>
            </a:r>
            <a:r>
              <a:rPr lang="en-US" b="1" dirty="0" err="1"/>
              <a:t>nasopalatine</a:t>
            </a:r>
            <a:r>
              <a:rPr lang="en-US" b="1" dirty="0"/>
              <a:t> branch of V</a:t>
            </a:r>
            <a:r>
              <a:rPr lang="en-US" b="1" baseline="-25000" dirty="0"/>
              <a:t>2 </a:t>
            </a:r>
            <a:r>
              <a:rPr lang="en-US" b="1" dirty="0"/>
              <a:t>to septum </a:t>
            </a:r>
          </a:p>
        </p:txBody>
      </p:sp>
      <p:sp>
        <p:nvSpPr>
          <p:cNvPr id="30734" name="Line 14"/>
          <p:cNvSpPr>
            <a:spLocks noChangeShapeType="1"/>
          </p:cNvSpPr>
          <p:nvPr/>
        </p:nvSpPr>
        <p:spPr bwMode="auto">
          <a:xfrm flipV="1">
            <a:off x="2133600" y="3810000"/>
            <a:ext cx="3048000" cy="11430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 Drainage of the Nasal Cavity</a:t>
            </a:r>
            <a:endParaRPr lang="en-US" dirty="0"/>
          </a:p>
        </p:txBody>
      </p:sp>
      <p:sp>
        <p:nvSpPr>
          <p:cNvPr id="3" name="Content Placeholder 2"/>
          <p:cNvSpPr>
            <a:spLocks noGrp="1"/>
          </p:cNvSpPr>
          <p:nvPr>
            <p:ph idx="1"/>
          </p:nvPr>
        </p:nvSpPr>
        <p:spPr/>
        <p:txBody>
          <a:bodyPr>
            <a:normAutofit/>
          </a:bodyPr>
          <a:lstStyle/>
          <a:p>
            <a:r>
              <a:rPr lang="en-US" dirty="0" smtClean="0"/>
              <a:t>The lymph vessels draining the vestibule end in the </a:t>
            </a:r>
            <a:r>
              <a:rPr lang="en-US" b="1" i="1" dirty="0" smtClean="0"/>
              <a:t>submandibular nodes</a:t>
            </a:r>
            <a:r>
              <a:rPr lang="en-US" dirty="0" smtClean="0"/>
              <a:t>. </a:t>
            </a:r>
          </a:p>
          <a:p>
            <a:r>
              <a:rPr lang="en-US" dirty="0" smtClean="0"/>
              <a:t>The remainder of the nasal cavity is drained by vessels that pass to the </a:t>
            </a:r>
            <a:r>
              <a:rPr lang="en-US" b="1" i="1" dirty="0" smtClean="0"/>
              <a:t>upper deep cervical nodes</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Paranasal Sinuses</a:t>
            </a:r>
            <a:endParaRPr lang="en-US" b="1" dirty="0">
              <a:effectLst>
                <a:outerShdw blurRad="38100" dist="38100" dir="2700000" algn="tl">
                  <a:srgbClr val="000000">
                    <a:alpha val="43137"/>
                  </a:srgbClr>
                </a:outerShdw>
              </a:effectLst>
            </a:endParaRPr>
          </a:p>
        </p:txBody>
      </p:sp>
      <p:pic>
        <p:nvPicPr>
          <p:cNvPr id="7170" name="Picture 2" descr="C:\Users\User\Desktop\Picture1.jpg"/>
          <p:cNvPicPr>
            <a:picLocks noGrp="1" noChangeAspect="1" noChangeArrowheads="1"/>
          </p:cNvPicPr>
          <p:nvPr>
            <p:ph idx="1"/>
          </p:nvPr>
        </p:nvPicPr>
        <p:blipFill>
          <a:blip r:embed="rId3" cstate="print"/>
          <a:srcRect/>
          <a:stretch>
            <a:fillRect/>
          </a:stretch>
        </p:blipFill>
        <p:spPr bwMode="auto">
          <a:xfrm>
            <a:off x="990600" y="1295400"/>
            <a:ext cx="7772400" cy="5410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Paranasal Sinuses</a:t>
            </a:r>
            <a:endParaRPr lang="en-US" dirty="0"/>
          </a:p>
        </p:txBody>
      </p:sp>
      <p:sp>
        <p:nvSpPr>
          <p:cNvPr id="5" name="Content Placeholder 4"/>
          <p:cNvSpPr>
            <a:spLocks noGrp="1"/>
          </p:cNvSpPr>
          <p:nvPr>
            <p:ph sz="half" idx="1"/>
          </p:nvPr>
        </p:nvSpPr>
        <p:spPr/>
        <p:txBody>
          <a:bodyPr>
            <a:noAutofit/>
          </a:bodyPr>
          <a:lstStyle/>
          <a:p>
            <a:r>
              <a:rPr lang="en-US" sz="2600" dirty="0" smtClean="0"/>
              <a:t>The paranasal sinuses are cavities </a:t>
            </a:r>
            <a:r>
              <a:rPr lang="en-US" sz="2600" i="1" dirty="0" smtClean="0"/>
              <a:t>found</a:t>
            </a:r>
            <a:r>
              <a:rPr lang="en-US" sz="2600" dirty="0" smtClean="0"/>
              <a:t> in the interior of the maxilla, frontal, sphenoid, and ethmoid bones . </a:t>
            </a:r>
          </a:p>
          <a:p>
            <a:r>
              <a:rPr lang="en-US" sz="2600" dirty="0" smtClean="0"/>
              <a:t>They are </a:t>
            </a:r>
            <a:r>
              <a:rPr lang="en-US" sz="2600" i="1" dirty="0" smtClean="0"/>
              <a:t>lined</a:t>
            </a:r>
            <a:r>
              <a:rPr lang="en-US" sz="2600" dirty="0" smtClean="0"/>
              <a:t> with </a:t>
            </a:r>
            <a:r>
              <a:rPr lang="en-US" sz="2600" dirty="0" err="1" smtClean="0"/>
              <a:t>mucoperiosteum</a:t>
            </a:r>
            <a:r>
              <a:rPr lang="en-US" sz="2600" dirty="0" smtClean="0"/>
              <a:t> and filled with air. </a:t>
            </a:r>
          </a:p>
          <a:p>
            <a:r>
              <a:rPr lang="en-US" sz="2600" dirty="0" smtClean="0"/>
              <a:t>They </a:t>
            </a:r>
            <a:r>
              <a:rPr lang="en-US" sz="2600" i="1" dirty="0" smtClean="0"/>
              <a:t>communicate </a:t>
            </a:r>
            <a:r>
              <a:rPr lang="en-US" sz="2600" dirty="0" smtClean="0"/>
              <a:t>with the nasal cavity through relatively </a:t>
            </a:r>
            <a:r>
              <a:rPr lang="en-US" sz="2600" i="1" dirty="0" smtClean="0"/>
              <a:t>small apertures</a:t>
            </a:r>
            <a:r>
              <a:rPr lang="en-US" sz="2600" dirty="0" smtClean="0"/>
              <a:t>.</a:t>
            </a:r>
            <a:endParaRPr lang="en-US" sz="2600" dirty="0"/>
          </a:p>
        </p:txBody>
      </p:sp>
      <p:pic>
        <p:nvPicPr>
          <p:cNvPr id="9" name="Picture 6" descr="0711b_ParanasalSinuses_1"/>
          <p:cNvPicPr>
            <a:picLocks noGrp="1" noChangeAspect="1" noChangeArrowheads="1"/>
          </p:cNvPicPr>
          <p:nvPr>
            <p:ph sz="half" idx="2"/>
          </p:nvPr>
        </p:nvPicPr>
        <p:blipFill>
          <a:blip r:embed="rId3" cstate="print"/>
          <a:srcRect/>
          <a:stretch>
            <a:fillRect/>
          </a:stretch>
        </p:blipFill>
        <p:spPr bwMode="auto">
          <a:xfrm>
            <a:off x="4419600" y="1600200"/>
            <a:ext cx="4495800" cy="46482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Drainage of Mucus and Function of Paranasal Sinuses</a:t>
            </a:r>
            <a:endParaRPr lang="en-US" dirty="0"/>
          </a:p>
        </p:txBody>
      </p:sp>
      <p:sp>
        <p:nvSpPr>
          <p:cNvPr id="5" name="Content Placeholder 4"/>
          <p:cNvSpPr>
            <a:spLocks noGrp="1"/>
          </p:cNvSpPr>
          <p:nvPr>
            <p:ph idx="1"/>
          </p:nvPr>
        </p:nvSpPr>
        <p:spPr/>
        <p:txBody>
          <a:bodyPr>
            <a:normAutofit fontScale="92500" lnSpcReduction="20000"/>
          </a:bodyPr>
          <a:lstStyle/>
          <a:p>
            <a:r>
              <a:rPr lang="en-US" sz="3000" dirty="0" smtClean="0"/>
              <a:t>The mucus produced by the mucous membrane is moved into the nose by </a:t>
            </a:r>
            <a:r>
              <a:rPr lang="en-US" sz="3000" dirty="0" err="1" smtClean="0"/>
              <a:t>cilliary</a:t>
            </a:r>
            <a:r>
              <a:rPr lang="en-US" sz="3000" dirty="0" smtClean="0"/>
              <a:t> action of the columnar cells. </a:t>
            </a:r>
          </a:p>
          <a:p>
            <a:r>
              <a:rPr lang="en-US" sz="3000" dirty="0" smtClean="0"/>
              <a:t>Drainage of the mucus is also achieved by the siphon action created during the blowing of the nose.</a:t>
            </a:r>
          </a:p>
          <a:p>
            <a:pPr>
              <a:spcBef>
                <a:spcPct val="50000"/>
              </a:spcBef>
            </a:pPr>
            <a:r>
              <a:rPr lang="en-US" sz="3000" dirty="0" smtClean="0">
                <a:solidFill>
                  <a:srgbClr val="FF0000"/>
                </a:solidFill>
              </a:rPr>
              <a:t>Functions:</a:t>
            </a:r>
          </a:p>
          <a:p>
            <a:pPr lvl="1">
              <a:spcBef>
                <a:spcPct val="50000"/>
              </a:spcBef>
              <a:buFontTx/>
              <a:buAutoNum type="arabicPeriod"/>
            </a:pPr>
            <a:r>
              <a:rPr lang="en-US" sz="2600" dirty="0" smtClean="0"/>
              <a:t>Resonators of the voice</a:t>
            </a:r>
          </a:p>
          <a:p>
            <a:pPr lvl="1">
              <a:spcBef>
                <a:spcPct val="50000"/>
              </a:spcBef>
              <a:buFontTx/>
              <a:buAutoNum type="arabicPeriod"/>
            </a:pPr>
            <a:r>
              <a:rPr lang="en-US" sz="2600" dirty="0" smtClean="0"/>
              <a:t>They also reduce the skulls weight</a:t>
            </a:r>
          </a:p>
          <a:p>
            <a:pPr lvl="1">
              <a:spcBef>
                <a:spcPct val="50000"/>
              </a:spcBef>
              <a:buFontTx/>
              <a:buAutoNum type="arabicPeriod"/>
            </a:pPr>
            <a:r>
              <a:rPr lang="en-US" sz="2600" dirty="0" smtClean="0"/>
              <a:t>Help warm and moisten inhaled air </a:t>
            </a:r>
          </a:p>
          <a:p>
            <a:pPr lvl="1">
              <a:spcBef>
                <a:spcPct val="50000"/>
              </a:spcBef>
              <a:buFontTx/>
              <a:buAutoNum type="arabicPeriod"/>
            </a:pPr>
            <a:r>
              <a:rPr lang="en-US" sz="2600" dirty="0" smtClean="0"/>
              <a:t>Act as shock absorbers in trauma </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Maxillary Sinus</a:t>
            </a:r>
            <a:endParaRPr lang="en-US" dirty="0"/>
          </a:p>
        </p:txBody>
      </p:sp>
      <p:sp>
        <p:nvSpPr>
          <p:cNvPr id="5" name="Content Placeholder 4"/>
          <p:cNvSpPr>
            <a:spLocks noGrp="1"/>
          </p:cNvSpPr>
          <p:nvPr>
            <p:ph sz="half" idx="1"/>
          </p:nvPr>
        </p:nvSpPr>
        <p:spPr>
          <a:xfrm>
            <a:off x="457200" y="1295400"/>
            <a:ext cx="4038600" cy="5105400"/>
          </a:xfrm>
        </p:spPr>
        <p:txBody>
          <a:bodyPr>
            <a:noAutofit/>
          </a:bodyPr>
          <a:lstStyle/>
          <a:p>
            <a:r>
              <a:rPr lang="en-US" sz="2400" dirty="0" smtClean="0"/>
              <a:t>Pyramidal in shape</a:t>
            </a:r>
          </a:p>
          <a:p>
            <a:r>
              <a:rPr lang="en-US" sz="2400" dirty="0" smtClean="0"/>
              <a:t>Paired &amp; symmetric</a:t>
            </a:r>
          </a:p>
          <a:p>
            <a:r>
              <a:rPr lang="en-US" sz="2400" dirty="0" smtClean="0"/>
              <a:t> Located within the body of the maxilla behind the skin of the cheek.</a:t>
            </a:r>
          </a:p>
          <a:p>
            <a:r>
              <a:rPr lang="en-US" sz="2400" dirty="0" smtClean="0"/>
              <a:t>The roof is formed by the floor of the orbit, and the floor is related to the roots of the 2</a:t>
            </a:r>
            <a:r>
              <a:rPr lang="en-US" sz="2400" baseline="30000" dirty="0" smtClean="0"/>
              <a:t>nd</a:t>
            </a:r>
            <a:r>
              <a:rPr lang="en-US" sz="2400" dirty="0" smtClean="0"/>
              <a:t> premolars and 1</a:t>
            </a:r>
            <a:r>
              <a:rPr lang="en-US" sz="2400" baseline="30000" dirty="0" smtClean="0"/>
              <a:t>st</a:t>
            </a:r>
            <a:r>
              <a:rPr lang="en-US" sz="2400" dirty="0" smtClean="0"/>
              <a:t> molar teeth. </a:t>
            </a:r>
          </a:p>
          <a:p>
            <a:r>
              <a:rPr lang="en-US" sz="2400" dirty="0" smtClean="0"/>
              <a:t>The maxillary sinus opens into the middle meatus of the nose</a:t>
            </a:r>
            <a:endParaRPr lang="en-US" sz="2400" dirty="0"/>
          </a:p>
        </p:txBody>
      </p:sp>
      <p:pic>
        <p:nvPicPr>
          <p:cNvPr id="7" name="Picture 11" descr="Maxillary sinus diagram"/>
          <p:cNvPicPr>
            <a:picLocks noGrp="1" noChangeAspect="1" noChangeArrowheads="1"/>
          </p:cNvPicPr>
          <p:nvPr>
            <p:ph sz="half" idx="2"/>
          </p:nvPr>
        </p:nvPicPr>
        <p:blipFill>
          <a:blip r:embed="rId3" cstate="print"/>
          <a:srcRect l="39624" t="23112" b="8963"/>
          <a:stretch>
            <a:fillRect/>
          </a:stretch>
        </p:blipFill>
        <p:spPr>
          <a:xfrm>
            <a:off x="4598377" y="1752600"/>
            <a:ext cx="4191000" cy="3814416"/>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Nose</a:t>
            </a:r>
            <a:endParaRPr lang="en-US" dirty="0"/>
          </a:p>
        </p:txBody>
      </p:sp>
      <p:sp>
        <p:nvSpPr>
          <p:cNvPr id="4" name="Content Placeholder 3"/>
          <p:cNvSpPr>
            <a:spLocks noGrp="1"/>
          </p:cNvSpPr>
          <p:nvPr>
            <p:ph sz="half" idx="1"/>
          </p:nvPr>
        </p:nvSpPr>
        <p:spPr/>
        <p:txBody>
          <a:bodyPr/>
          <a:lstStyle/>
          <a:p>
            <a:endParaRPr lang="en-US" dirty="0" smtClean="0"/>
          </a:p>
          <a:p>
            <a:r>
              <a:rPr lang="en-US" dirty="0" smtClean="0"/>
              <a:t>The nose consists of the </a:t>
            </a:r>
            <a:r>
              <a:rPr lang="en-US" b="1" i="1" dirty="0" smtClean="0"/>
              <a:t>external nose </a:t>
            </a:r>
            <a:r>
              <a:rPr lang="en-US" dirty="0" smtClean="0"/>
              <a:t>and the </a:t>
            </a:r>
            <a:r>
              <a:rPr lang="en-US" b="1" i="1" dirty="0" smtClean="0"/>
              <a:t>nasal cavity</a:t>
            </a:r>
            <a:r>
              <a:rPr lang="en-US" dirty="0" smtClean="0"/>
              <a:t>, </a:t>
            </a:r>
          </a:p>
          <a:p>
            <a:r>
              <a:rPr lang="en-US" dirty="0" smtClean="0"/>
              <a:t>Both are divided by a septum into right and left halves.</a:t>
            </a:r>
            <a:endParaRPr lang="en-US" dirty="0"/>
          </a:p>
        </p:txBody>
      </p:sp>
      <p:pic>
        <p:nvPicPr>
          <p:cNvPr id="22529" name="Picture 1"/>
          <p:cNvPicPr>
            <a:picLocks noGrp="1" noChangeAspect="1" noChangeArrowheads="1"/>
          </p:cNvPicPr>
          <p:nvPr>
            <p:ph sz="half" idx="2"/>
          </p:nvPr>
        </p:nvPicPr>
        <p:blipFill>
          <a:blip r:embed="rId3" cstate="print"/>
          <a:srcRect/>
          <a:stretch>
            <a:fillRect/>
          </a:stretch>
        </p:blipFill>
        <p:spPr bwMode="auto">
          <a:xfrm>
            <a:off x="4762500" y="2133600"/>
            <a:ext cx="3924300" cy="3253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Sinuses</a:t>
            </a:r>
            <a:endParaRPr lang="en-US" dirty="0"/>
          </a:p>
        </p:txBody>
      </p:sp>
      <p:sp>
        <p:nvSpPr>
          <p:cNvPr id="3" name="Content Placeholder 2"/>
          <p:cNvSpPr>
            <a:spLocks noGrp="1"/>
          </p:cNvSpPr>
          <p:nvPr>
            <p:ph sz="half" idx="1"/>
          </p:nvPr>
        </p:nvSpPr>
        <p:spPr/>
        <p:txBody>
          <a:bodyPr>
            <a:normAutofit/>
          </a:bodyPr>
          <a:lstStyle/>
          <a:p>
            <a:r>
              <a:rPr lang="en-US" sz="2200" dirty="0" smtClean="0"/>
              <a:t>Rarely symmetrical</a:t>
            </a:r>
          </a:p>
          <a:p>
            <a:r>
              <a:rPr lang="en-US" sz="2200" dirty="0" smtClean="0"/>
              <a:t>Contained within the frontal bone .</a:t>
            </a:r>
          </a:p>
          <a:p>
            <a:r>
              <a:rPr lang="en-US" sz="2200" dirty="0" smtClean="0"/>
              <a:t>Separated from each other by a bony septum.</a:t>
            </a:r>
          </a:p>
          <a:p>
            <a:r>
              <a:rPr lang="en-US" sz="2200" dirty="0" smtClean="0"/>
              <a:t>Each sinus is roughly triangular</a:t>
            </a:r>
          </a:p>
          <a:p>
            <a:r>
              <a:rPr lang="en-US" sz="2200" dirty="0" smtClean="0"/>
              <a:t>Extending upward above the medial end of the eyebrow and backward into the medial part of the roof of the orbit.</a:t>
            </a:r>
          </a:p>
          <a:p>
            <a:r>
              <a:rPr lang="en-US" sz="2200" dirty="0" smtClean="0"/>
              <a:t>Opens into the middle meatus </a:t>
            </a:r>
            <a:endParaRPr lang="en-US" sz="2200" dirty="0"/>
          </a:p>
        </p:txBody>
      </p:sp>
      <p:pic>
        <p:nvPicPr>
          <p:cNvPr id="5" name="Picture 7" descr="Frontal sinus diagram"/>
          <p:cNvPicPr>
            <a:picLocks noGrp="1" noChangeAspect="1" noChangeArrowheads="1"/>
          </p:cNvPicPr>
          <p:nvPr>
            <p:ph sz="half" idx="2"/>
          </p:nvPr>
        </p:nvPicPr>
        <p:blipFill>
          <a:blip r:embed="rId3" cstate="print"/>
          <a:srcRect l="32076" t="38206" b="8963"/>
          <a:stretch>
            <a:fillRect/>
          </a:stretch>
        </p:blipFill>
        <p:spPr>
          <a:xfrm>
            <a:off x="4648200" y="1905000"/>
            <a:ext cx="4191000" cy="36576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Ethmoid Sinuses</a:t>
            </a:r>
            <a:endParaRPr lang="en-US" dirty="0"/>
          </a:p>
        </p:txBody>
      </p:sp>
      <p:sp>
        <p:nvSpPr>
          <p:cNvPr id="3" name="Content Placeholder 2"/>
          <p:cNvSpPr>
            <a:spLocks noGrp="1"/>
          </p:cNvSpPr>
          <p:nvPr>
            <p:ph sz="half" idx="1"/>
          </p:nvPr>
        </p:nvSpPr>
        <p:spPr/>
        <p:txBody>
          <a:bodyPr>
            <a:normAutofit fontScale="70000" lnSpcReduction="20000"/>
          </a:bodyPr>
          <a:lstStyle/>
          <a:p>
            <a:pPr>
              <a:lnSpc>
                <a:spcPct val="120000"/>
              </a:lnSpc>
            </a:pPr>
            <a:r>
              <a:rPr lang="en-US" dirty="0" smtClean="0"/>
              <a:t>They are anterior, middle, and posterior</a:t>
            </a:r>
          </a:p>
          <a:p>
            <a:pPr>
              <a:lnSpc>
                <a:spcPct val="120000"/>
              </a:lnSpc>
            </a:pPr>
            <a:r>
              <a:rPr lang="en-US" dirty="0" smtClean="0"/>
              <a:t>They are contained within the ethmoid bone, between the nose and the orbit</a:t>
            </a:r>
          </a:p>
          <a:p>
            <a:pPr>
              <a:lnSpc>
                <a:spcPct val="120000"/>
              </a:lnSpc>
            </a:pPr>
            <a:r>
              <a:rPr lang="en-US" dirty="0" smtClean="0"/>
              <a:t>Anterior &amp; middle</a:t>
            </a:r>
          </a:p>
          <a:p>
            <a:pPr lvl="1">
              <a:lnSpc>
                <a:spcPct val="120000"/>
              </a:lnSpc>
            </a:pPr>
            <a:r>
              <a:rPr lang="en-US" i="1" dirty="0" smtClean="0">
                <a:solidFill>
                  <a:srgbClr val="0070C0"/>
                </a:solidFill>
              </a:rPr>
              <a:t>Drains into middle nasal meatus</a:t>
            </a:r>
          </a:p>
          <a:p>
            <a:pPr>
              <a:lnSpc>
                <a:spcPct val="120000"/>
              </a:lnSpc>
            </a:pPr>
            <a:r>
              <a:rPr lang="en-US" dirty="0" smtClean="0"/>
              <a:t>Posterior </a:t>
            </a:r>
          </a:p>
          <a:p>
            <a:pPr lvl="1">
              <a:lnSpc>
                <a:spcPct val="120000"/>
              </a:lnSpc>
            </a:pPr>
            <a:r>
              <a:rPr lang="en-US" i="1" dirty="0" smtClean="0">
                <a:solidFill>
                  <a:srgbClr val="0070C0"/>
                </a:solidFill>
              </a:rPr>
              <a:t>Drain into superior nasal meatus</a:t>
            </a:r>
          </a:p>
          <a:p>
            <a:pPr>
              <a:lnSpc>
                <a:spcPct val="120000"/>
              </a:lnSpc>
            </a:pPr>
            <a:r>
              <a:rPr lang="en-US" dirty="0" smtClean="0"/>
              <a:t>Separated from the orbit by a thin plate of bone so that infection can readily spread from the sinuses into the orbit</a:t>
            </a:r>
          </a:p>
          <a:p>
            <a:pPr>
              <a:lnSpc>
                <a:spcPct val="80000"/>
              </a:lnSpc>
            </a:pPr>
            <a:endParaRPr lang="en-US" dirty="0" smtClean="0"/>
          </a:p>
          <a:p>
            <a:endParaRPr lang="en-US" dirty="0"/>
          </a:p>
        </p:txBody>
      </p:sp>
      <p:pic>
        <p:nvPicPr>
          <p:cNvPr id="5" name="Picture 7" descr="Ethmoid sinuese"/>
          <p:cNvPicPr>
            <a:picLocks noGrp="1" noChangeAspect="1" noChangeArrowheads="1"/>
          </p:cNvPicPr>
          <p:nvPr>
            <p:ph sz="half" idx="2"/>
          </p:nvPr>
        </p:nvPicPr>
        <p:blipFill>
          <a:blip r:embed="rId3" cstate="print"/>
          <a:srcRect l="33267" t="28145" b="11478"/>
          <a:stretch>
            <a:fillRect/>
          </a:stretch>
        </p:blipFill>
        <p:spPr>
          <a:xfrm>
            <a:off x="4648200" y="2057400"/>
            <a:ext cx="4267200" cy="3505199"/>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Sphenoidal Sinuses</a:t>
            </a:r>
            <a:endParaRPr lang="en-US" dirty="0"/>
          </a:p>
        </p:txBody>
      </p:sp>
      <p:sp>
        <p:nvSpPr>
          <p:cNvPr id="3" name="Content Placeholder 2"/>
          <p:cNvSpPr>
            <a:spLocks noGrp="1"/>
          </p:cNvSpPr>
          <p:nvPr>
            <p:ph sz="half" idx="1"/>
          </p:nvPr>
        </p:nvSpPr>
        <p:spPr/>
        <p:txBody>
          <a:bodyPr>
            <a:noAutofit/>
          </a:bodyPr>
          <a:lstStyle/>
          <a:p>
            <a:r>
              <a:rPr lang="en-US" dirty="0" smtClean="0"/>
              <a:t>Lie within the body of the sphenoid bone </a:t>
            </a:r>
          </a:p>
          <a:p>
            <a:r>
              <a:rPr lang="en-US" dirty="0" smtClean="0"/>
              <a:t>Below </a:t>
            </a:r>
            <a:r>
              <a:rPr lang="en-US" dirty="0" err="1" smtClean="0"/>
              <a:t>sella</a:t>
            </a:r>
            <a:r>
              <a:rPr lang="en-US" dirty="0" smtClean="0"/>
              <a:t> </a:t>
            </a:r>
            <a:r>
              <a:rPr lang="en-US" dirty="0" err="1" smtClean="0"/>
              <a:t>turcica</a:t>
            </a:r>
            <a:endParaRPr lang="en-US" dirty="0" smtClean="0"/>
          </a:p>
          <a:p>
            <a:r>
              <a:rPr lang="en-US" dirty="0" smtClean="0"/>
              <a:t>Opens into the sphenoethmoidal recess above the superior concha</a:t>
            </a:r>
            <a:endParaRPr lang="en-US" dirty="0"/>
          </a:p>
        </p:txBody>
      </p:sp>
      <p:pic>
        <p:nvPicPr>
          <p:cNvPr id="5" name="Picture 7" descr="Sphenoid sinuses"/>
          <p:cNvPicPr>
            <a:picLocks noGrp="1" noChangeAspect="1" noChangeArrowheads="1"/>
          </p:cNvPicPr>
          <p:nvPr>
            <p:ph sz="half" idx="2"/>
          </p:nvPr>
        </p:nvPicPr>
        <p:blipFill>
          <a:blip r:embed="rId3" cstate="print"/>
          <a:srcRect l="33961" t="39247" b="6447"/>
          <a:stretch>
            <a:fillRect/>
          </a:stretch>
        </p:blipFill>
        <p:spPr>
          <a:xfrm>
            <a:off x="4648200" y="1981200"/>
            <a:ext cx="4267200" cy="35814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922526" y="2967335"/>
            <a:ext cx="5298951" cy="1446550"/>
          </a:xfrm>
          <a:prstGeom prst="rect">
            <a:avLst/>
          </a:prstGeom>
          <a:noFill/>
        </p:spPr>
        <p:txBody>
          <a:bodyPr wrap="none" lIns="91440" tIns="45720" rIns="91440" bIns="45720">
            <a:spAutoFit/>
          </a:bodyPr>
          <a:lstStyle/>
          <a:p>
            <a:pPr algn="ctr"/>
            <a:r>
              <a:rPr lang="en-US"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t>
            </a:r>
            <a:endParaRPr lang="en-US"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Nose</a:t>
            </a:r>
            <a:endParaRPr lang="en-US" dirty="0"/>
          </a:p>
        </p:txBody>
      </p:sp>
      <p:sp>
        <p:nvSpPr>
          <p:cNvPr id="3" name="Content Placeholder 2"/>
          <p:cNvSpPr>
            <a:spLocks noGrp="1"/>
          </p:cNvSpPr>
          <p:nvPr>
            <p:ph sz="half" idx="1"/>
          </p:nvPr>
        </p:nvSpPr>
        <p:spPr/>
        <p:txBody>
          <a:bodyPr/>
          <a:lstStyle/>
          <a:p>
            <a:r>
              <a:rPr lang="en-US" dirty="0" smtClean="0"/>
              <a:t>The external nose has two elliptical orifices called the  </a:t>
            </a:r>
            <a:r>
              <a:rPr lang="en-US" b="1" i="1" dirty="0" smtClean="0"/>
              <a:t>naris (nostrils)</a:t>
            </a:r>
            <a:r>
              <a:rPr lang="en-US" dirty="0" smtClean="0"/>
              <a:t>, which are separated from each other by the </a:t>
            </a:r>
            <a:r>
              <a:rPr lang="en-US" b="1" i="1" dirty="0" smtClean="0"/>
              <a:t>nasal septum</a:t>
            </a:r>
            <a:r>
              <a:rPr lang="en-US" dirty="0" smtClean="0"/>
              <a:t>. </a:t>
            </a:r>
          </a:p>
          <a:p>
            <a:r>
              <a:rPr lang="en-US" dirty="0" smtClean="0"/>
              <a:t>The lateral margin, the </a:t>
            </a:r>
            <a:r>
              <a:rPr lang="en-US" b="1" i="1" dirty="0" smtClean="0"/>
              <a:t>ala </a:t>
            </a:r>
            <a:r>
              <a:rPr lang="en-US" b="1" i="1" dirty="0" err="1" smtClean="0"/>
              <a:t>nasi</a:t>
            </a:r>
            <a:r>
              <a:rPr lang="en-US" dirty="0" smtClean="0"/>
              <a:t>, is rounded and mobile.</a:t>
            </a:r>
            <a:endParaRPr lang="en-US" dirty="0"/>
          </a:p>
        </p:txBody>
      </p:sp>
      <p:pic>
        <p:nvPicPr>
          <p:cNvPr id="20483" name="Picture 3"/>
          <p:cNvPicPr>
            <a:picLocks noGrp="1" noChangeAspect="1" noChangeArrowheads="1"/>
          </p:cNvPicPr>
          <p:nvPr>
            <p:ph sz="half" idx="2"/>
          </p:nvPr>
        </p:nvPicPr>
        <p:blipFill>
          <a:blip r:embed="rId3" cstate="print"/>
          <a:srcRect/>
          <a:stretch>
            <a:fillRect/>
          </a:stretch>
        </p:blipFill>
        <p:spPr bwMode="auto">
          <a:xfrm>
            <a:off x="4495800" y="1981200"/>
            <a:ext cx="4495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224799" y="762000"/>
            <a:ext cx="8660969" cy="5562600"/>
          </a:xfrm>
          <a:prstGeom prst="rect">
            <a:avLst/>
          </a:prstGeo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14881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The framework of the external nose is made up above by the nasal bones, the frontal processes of the maxillae, and the nasal part of the frontal bone. Below, the framework is formed of plates of hyaline cartilage</a:t>
            </a:r>
          </a:p>
        </p:txBody>
      </p:sp>
      <p:pic>
        <p:nvPicPr>
          <p:cNvPr id="7" name="Content Placeholder 6"/>
          <p:cNvPicPr>
            <a:picLocks noGrp="1" noChangeAspect="1"/>
          </p:cNvPicPr>
          <p:nvPr>
            <p:ph sz="half" idx="2"/>
          </p:nvPr>
        </p:nvPicPr>
        <p:blipFill>
          <a:blip r:embed="rId2"/>
          <a:stretch>
            <a:fillRect/>
          </a:stretch>
        </p:blipFill>
        <p:spPr>
          <a:xfrm>
            <a:off x="4648200" y="1600200"/>
            <a:ext cx="4267200" cy="4343400"/>
          </a:xfrm>
          <a:prstGeom prst="rect">
            <a:avLst/>
          </a:prstGeom>
        </p:spPr>
      </p:pic>
    </p:spTree>
    <p:extLst>
      <p:ext uri="{BB962C8B-B14F-4D97-AF65-F5344CB8AC3E}">
        <p14:creationId xmlns:p14="http://schemas.microsoft.com/office/powerpoint/2010/main" val="108226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Nose</a:t>
            </a:r>
            <a:endParaRPr lang="en-US" dirty="0"/>
          </a:p>
        </p:txBody>
      </p:sp>
      <p:pic>
        <p:nvPicPr>
          <p:cNvPr id="4" name="Picture 1027" descr="22_02b"/>
          <p:cNvPicPr>
            <a:picLocks noGrp="1" noChangeAspect="1" noChangeArrowheads="1"/>
          </p:cNvPicPr>
          <p:nvPr>
            <p:ph idx="1"/>
          </p:nvPr>
        </p:nvPicPr>
        <p:blipFill>
          <a:blip r:embed="rId3" cstate="print"/>
          <a:srcRect l="9688" t="2499"/>
          <a:stretch>
            <a:fillRect/>
          </a:stretch>
        </p:blipFill>
        <p:spPr bwMode="auto">
          <a:xfrm>
            <a:off x="533401" y="1295400"/>
            <a:ext cx="8153400" cy="518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Blood Supply of the External Nose</a:t>
            </a:r>
            <a:endParaRPr lang="en-US" dirty="0"/>
          </a:p>
        </p:txBody>
      </p:sp>
      <p:sp>
        <p:nvSpPr>
          <p:cNvPr id="3" name="Content Placeholder 2"/>
          <p:cNvSpPr>
            <a:spLocks noGrp="1"/>
          </p:cNvSpPr>
          <p:nvPr>
            <p:ph idx="1"/>
          </p:nvPr>
        </p:nvSpPr>
        <p:spPr>
          <a:xfrm>
            <a:off x="457200" y="1600201"/>
            <a:ext cx="8458200" cy="2209800"/>
          </a:xfrm>
        </p:spPr>
        <p:txBody>
          <a:bodyPr>
            <a:normAutofit fontScale="85000" lnSpcReduction="10000"/>
          </a:bodyPr>
          <a:lstStyle/>
          <a:p>
            <a:r>
              <a:rPr lang="en-US" dirty="0" smtClean="0"/>
              <a:t>The skin of the external nose is supplied by branches of the </a:t>
            </a:r>
            <a:r>
              <a:rPr lang="en-US" dirty="0" smtClean="0">
                <a:solidFill>
                  <a:srgbClr val="FF0000"/>
                </a:solidFill>
              </a:rPr>
              <a:t>ophthalmic and the maxillary arteries</a:t>
            </a:r>
            <a:r>
              <a:rPr lang="en-US" dirty="0" smtClean="0"/>
              <a:t>.</a:t>
            </a:r>
          </a:p>
          <a:p>
            <a:r>
              <a:rPr lang="en-US" dirty="0" smtClean="0"/>
              <a:t>The skin of the ala and the lower part of the septum are supplied by branches from the </a:t>
            </a:r>
            <a:r>
              <a:rPr lang="en-US" dirty="0" smtClean="0">
                <a:solidFill>
                  <a:srgbClr val="FF0000"/>
                </a:solidFill>
              </a:rPr>
              <a:t>facial artery.</a:t>
            </a:r>
            <a:endParaRPr lang="en-US" dirty="0">
              <a:solidFill>
                <a:srgbClr val="FF0000"/>
              </a:solidFill>
            </a:endParaRPr>
          </a:p>
        </p:txBody>
      </p:sp>
      <p:pic>
        <p:nvPicPr>
          <p:cNvPr id="4" name="Picture 3"/>
          <p:cNvPicPr>
            <a:picLocks noChangeAspect="1"/>
          </p:cNvPicPr>
          <p:nvPr/>
        </p:nvPicPr>
        <p:blipFill>
          <a:blip r:embed="rId3"/>
          <a:stretch>
            <a:fillRect/>
          </a:stretch>
        </p:blipFill>
        <p:spPr>
          <a:xfrm>
            <a:off x="3733800" y="3200399"/>
            <a:ext cx="5334000" cy="36867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24718" y="328368"/>
            <a:ext cx="8571264" cy="6072432"/>
          </a:xfrm>
          <a:prstGeom prst="rect">
            <a:avLst/>
          </a:prstGeom>
        </p:spPr>
      </p:pic>
      <p:sp>
        <p:nvSpPr>
          <p:cNvPr id="6" name="Rectangle 5"/>
          <p:cNvSpPr/>
          <p:nvPr/>
        </p:nvSpPr>
        <p:spPr>
          <a:xfrm>
            <a:off x="990600" y="4648200"/>
            <a:ext cx="3276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9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1096</Words>
  <Application>Microsoft Office PowerPoint</Application>
  <PresentationFormat>On-screen Show (4:3)</PresentationFormat>
  <Paragraphs>143</Paragraphs>
  <Slides>33</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Mongolian Baiti</vt:lpstr>
      <vt:lpstr>Times New Roman</vt:lpstr>
      <vt:lpstr>Office Theme</vt:lpstr>
      <vt:lpstr>צילום של Photo Editor</vt:lpstr>
      <vt:lpstr>Anatomy of Nose and Paranasal Sinus</vt:lpstr>
      <vt:lpstr>PowerPoint Presentation</vt:lpstr>
      <vt:lpstr>The Nose</vt:lpstr>
      <vt:lpstr>External Nose</vt:lpstr>
      <vt:lpstr>PowerPoint Presentation</vt:lpstr>
      <vt:lpstr>PowerPoint Presentation</vt:lpstr>
      <vt:lpstr>External Nose</vt:lpstr>
      <vt:lpstr>Blood Supply of the External Nose</vt:lpstr>
      <vt:lpstr>PowerPoint Presentation</vt:lpstr>
      <vt:lpstr>Nasal Cavity </vt:lpstr>
      <vt:lpstr>Nasal Cavity</vt:lpstr>
      <vt:lpstr>The Floor of Nasal Cavity </vt:lpstr>
      <vt:lpstr>The Roof of Nasal Cavity </vt:lpstr>
      <vt:lpstr>The Medial Wall of Nasal Cavity </vt:lpstr>
      <vt:lpstr>PowerPoint Presentation</vt:lpstr>
      <vt:lpstr>The Lateral Walls of Nasal Cavity </vt:lpstr>
      <vt:lpstr>PowerPoint Presentation</vt:lpstr>
      <vt:lpstr>The Lateral Walls of Nasal Cavity </vt:lpstr>
      <vt:lpstr>Blood supply of the septum</vt:lpstr>
      <vt:lpstr>Blood supply of nasal cavity</vt:lpstr>
      <vt:lpstr>Venous Drainage of the Nasal Cavity </vt:lpstr>
      <vt:lpstr>PowerPoint Presentation</vt:lpstr>
      <vt:lpstr>Nerve Supply of the Nasal Cavity</vt:lpstr>
      <vt:lpstr>Nerve Supply of the Nasal Cavity</vt:lpstr>
      <vt:lpstr>Lymph Drainage of the Nasal Cavity</vt:lpstr>
      <vt:lpstr>The Paranasal Sinuses</vt:lpstr>
      <vt:lpstr>The Paranasal Sinuses</vt:lpstr>
      <vt:lpstr>Drainage of Mucus and Function of Paranasal Sinuses</vt:lpstr>
      <vt:lpstr>Maxillary Sinus</vt:lpstr>
      <vt:lpstr>Frontal Sinuses</vt:lpstr>
      <vt:lpstr>Ethmoid Sinuses</vt:lpstr>
      <vt:lpstr>Sphenoidal Sinuses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Nose and Paranasal Sinus</dc:title>
  <dc:creator>User</dc:creator>
  <cp:lastModifiedBy>hp1</cp:lastModifiedBy>
  <cp:revision>39</cp:revision>
  <dcterms:created xsi:type="dcterms:W3CDTF">2006-08-16T00:00:00Z</dcterms:created>
  <dcterms:modified xsi:type="dcterms:W3CDTF">2025-03-19T21:37:05Z</dcterms:modified>
</cp:coreProperties>
</file>