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63" r:id="rId7"/>
    <p:sldId id="264" r:id="rId8"/>
    <p:sldId id="265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9865-71F0-4799-AB46-7E57B2231F3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4CF2-AB29-45AF-A93E-724FEBC2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6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9865-71F0-4799-AB46-7E57B2231F3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4CF2-AB29-45AF-A93E-724FEBC2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7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9865-71F0-4799-AB46-7E57B2231F3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4CF2-AB29-45AF-A93E-724FEBC2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9865-71F0-4799-AB46-7E57B2231F3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4CF2-AB29-45AF-A93E-724FEBC2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5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9865-71F0-4799-AB46-7E57B2231F3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4CF2-AB29-45AF-A93E-724FEBC2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6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9865-71F0-4799-AB46-7E57B2231F3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4CF2-AB29-45AF-A93E-724FEBC2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2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9865-71F0-4799-AB46-7E57B2231F3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4CF2-AB29-45AF-A93E-724FEBC2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4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9865-71F0-4799-AB46-7E57B2231F3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4CF2-AB29-45AF-A93E-724FEBC2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2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9865-71F0-4799-AB46-7E57B2231F3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4CF2-AB29-45AF-A93E-724FEBC2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2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9865-71F0-4799-AB46-7E57B2231F3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4CF2-AB29-45AF-A93E-724FEBC2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2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9865-71F0-4799-AB46-7E57B2231F3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4CF2-AB29-45AF-A93E-724FEBC2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7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9865-71F0-4799-AB46-7E57B2231F3C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4CF2-AB29-45AF-A93E-724FEBC2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1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Anatomy of the mouth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2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350" y="0"/>
            <a:ext cx="8115300" cy="71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1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425" y="0"/>
            <a:ext cx="11751116" cy="71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5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402570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1" y="903751"/>
            <a:ext cx="6799262" cy="521540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3300" y="1876425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0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8976" y="1825625"/>
            <a:ext cx="3634047" cy="4351338"/>
          </a:xfrm>
          <a:prstGeom prst="rect">
            <a:avLst/>
          </a:prstGeom>
        </p:spPr>
      </p:pic>
      <p:sp>
        <p:nvSpPr>
          <p:cNvPr id="6" name="AutoShape 2" descr="https://www.kenhub.com/thumbor/gG86c1f8LtblPFuDOmbp03CnLRE=/fit-in/1400x0/filters:fill(FFFFFF,true):watermark(/images/watermark_5000_10percent.png,0,0,0):watermark(/images/logo_url.png,-10,-10,0):format(jpeg)/images/overview_image/501/1w4nj7w41mgSnmjhGrto3g_structure-of-tongue_englis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www.kenhub.com/thumbor/gG86c1f8LtblPFuDOmbp03CnLRE=/fit-in/1400x0/filters:fill(FFFFFF,true):watermark(/images/watermark_5000_10percent.png,0,0,0):watermark(/images/logo_url.png,-10,-10,0):format(jpeg)/images/overview_image/501/1w4nj7w41mgSnmjhGrto3g_structure-of-tongue_englis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800" y="736600"/>
            <a:ext cx="10853000" cy="72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9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700" y="496094"/>
            <a:ext cx="6184900" cy="618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0" y="1027906"/>
            <a:ext cx="54483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7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Intrinsic muscles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473443"/>
              </p:ext>
            </p:extLst>
          </p:nvPr>
        </p:nvGraphicFramePr>
        <p:xfrm>
          <a:off x="952500" y="1511300"/>
          <a:ext cx="10287000" cy="5093368"/>
        </p:xfrm>
        <a:graphic>
          <a:graphicData uri="http://schemas.openxmlformats.org/drawingml/2006/table">
            <a:tbl>
              <a:tblPr/>
              <a:tblGrid>
                <a:gridCol w="2216159">
                  <a:extLst>
                    <a:ext uri="{9D8B030D-6E8A-4147-A177-3AD203B41FA5}">
                      <a16:colId xmlns:a16="http://schemas.microsoft.com/office/drawing/2014/main" val="3862858116"/>
                    </a:ext>
                  </a:extLst>
                </a:gridCol>
                <a:gridCol w="8070841">
                  <a:extLst>
                    <a:ext uri="{9D8B030D-6E8A-4147-A177-3AD203B41FA5}">
                      <a16:colId xmlns:a16="http://schemas.microsoft.com/office/drawing/2014/main" val="394327917"/>
                    </a:ext>
                  </a:extLst>
                </a:gridCol>
              </a:tblGrid>
              <a:tr h="1366423">
                <a:tc>
                  <a:txBody>
                    <a:bodyPr/>
                    <a:lstStyle/>
                    <a:p>
                      <a:pPr fontAlgn="t"/>
                      <a:r>
                        <a:rPr lang="en-US" sz="1200" b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Superior longitudinal</a:t>
                      </a:r>
                    </a:p>
                  </a:txBody>
                  <a:tcPr marL="81588" marR="81588" marT="54392" marB="54392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Origin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 - submucosa of posterior tongue, lingual septum</a:t>
                      </a:r>
                      <a:b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Insertion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 - apex/anterolateral margins of tongue</a:t>
                      </a:r>
                      <a:b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Innervation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 - hypoglossal nerve (CN XII)</a:t>
                      </a:r>
                      <a:b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Blood supply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 - lingual branch of external carotid artery</a:t>
                      </a:r>
                      <a:b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Action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 - retracts and broadens tongue, elevates apex of tongue</a:t>
                      </a:r>
                      <a:b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</a:br>
                      <a:endParaRPr lang="en-US" sz="12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81588" marR="81588" marT="54392" marB="5439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824912"/>
                  </a:ext>
                </a:extLst>
              </a:tr>
              <a:tr h="1148177">
                <a:tc>
                  <a:txBody>
                    <a:bodyPr/>
                    <a:lstStyle/>
                    <a:p>
                      <a:pPr fontAlgn="t"/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Inferior longitudinal</a:t>
                      </a:r>
                    </a:p>
                  </a:txBody>
                  <a:tcPr marL="81588" marR="81588" marT="54392" marB="54392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Origin 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- root of tongue, body of hyoid bone</a:t>
                      </a:r>
                      <a:b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Insertion 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- apex of tongue</a:t>
                      </a:r>
                      <a:b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Innervation 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- hypoglossal nerve (CN XII) </a:t>
                      </a:r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Blood supply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 - lingual branch of external carotid artery</a:t>
                      </a:r>
                      <a:b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Action 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- retracts and broadens tongue, lowers apex of tongue</a:t>
                      </a:r>
                    </a:p>
                  </a:txBody>
                  <a:tcPr marL="81588" marR="81588" marT="54392" marB="5439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985846"/>
                  </a:ext>
                </a:extLst>
              </a:tr>
              <a:tr h="1289384">
                <a:tc>
                  <a:txBody>
                    <a:bodyPr/>
                    <a:lstStyle/>
                    <a:p>
                      <a:pPr fontAlgn="t"/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Transverse muscle</a:t>
                      </a:r>
                    </a:p>
                  </a:txBody>
                  <a:tcPr marL="81588" marR="81588" marT="54392" marB="54392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Origin 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- lingual septum</a:t>
                      </a:r>
                      <a:b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Insertion 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- lateral margin of tongue</a:t>
                      </a:r>
                      <a:b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Innervation 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- hypoglossal nerve (CN XII) </a:t>
                      </a:r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Blood supply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 - lingual branch of external carotid artery</a:t>
                      </a:r>
                      <a:b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Action 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- narrows and elongates tongue</a:t>
                      </a:r>
                    </a:p>
                  </a:txBody>
                  <a:tcPr marL="81588" marR="81588" marT="54392" marB="5439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51470"/>
                  </a:ext>
                </a:extLst>
              </a:tr>
              <a:tr h="1289384">
                <a:tc>
                  <a:txBody>
                    <a:bodyPr/>
                    <a:lstStyle/>
                    <a:p>
                      <a:pPr fontAlgn="t"/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Vertical muscle</a:t>
                      </a:r>
                    </a:p>
                  </a:txBody>
                  <a:tcPr marL="81588" marR="81588" marT="54392" marB="54392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Origin 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- root of tongue, genioglossus muscle</a:t>
                      </a:r>
                      <a:b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Insertion 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- lingual aponeurosis</a:t>
                      </a:r>
                      <a:b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Innervation 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- hypoglossal nerve (CN XII) </a:t>
                      </a:r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Blood supply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 - lingual branch of external carotid artery</a:t>
                      </a:r>
                      <a:b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2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Action </a:t>
                      </a:r>
                      <a:r>
                        <a:rPr lang="en-US" sz="1200" dirty="0">
                          <a:solidFill>
                            <a:srgbClr val="495354"/>
                          </a:solidFill>
                          <a:effectLst/>
                        </a:rPr>
                        <a:t>- broadens and elongates tongue</a:t>
                      </a:r>
                    </a:p>
                  </a:txBody>
                  <a:tcPr marL="81588" marR="81588" marT="54392" marB="5439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27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12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Extrinsic muscles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996700"/>
              </p:ext>
            </p:extLst>
          </p:nvPr>
        </p:nvGraphicFramePr>
        <p:xfrm>
          <a:off x="1054100" y="1300894"/>
          <a:ext cx="10299700" cy="5557106"/>
        </p:xfrm>
        <a:graphic>
          <a:graphicData uri="http://schemas.openxmlformats.org/drawingml/2006/table">
            <a:tbl>
              <a:tblPr/>
              <a:tblGrid>
                <a:gridCol w="2640948">
                  <a:extLst>
                    <a:ext uri="{9D8B030D-6E8A-4147-A177-3AD203B41FA5}">
                      <a16:colId xmlns:a16="http://schemas.microsoft.com/office/drawing/2014/main" val="667780403"/>
                    </a:ext>
                  </a:extLst>
                </a:gridCol>
                <a:gridCol w="7658752">
                  <a:extLst>
                    <a:ext uri="{9D8B030D-6E8A-4147-A177-3AD203B41FA5}">
                      <a16:colId xmlns:a16="http://schemas.microsoft.com/office/drawing/2014/main" val="2544491726"/>
                    </a:ext>
                  </a:extLst>
                </a:gridCol>
              </a:tblGrid>
              <a:tr h="1053904">
                <a:tc>
                  <a:txBody>
                    <a:bodyPr/>
                    <a:lstStyle/>
                    <a:p>
                      <a:pPr fontAlgn="t"/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Genioglossus</a:t>
                      </a:r>
                    </a:p>
                  </a:txBody>
                  <a:tcPr marL="61622" marR="61622" marT="41081" marB="41081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Origin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 - Superior mental spine of mandible</a:t>
                      </a:r>
                      <a:b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Insertion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 - entire length of dorsum of tongue, lingual aponeurosis, body of hyoid bone</a:t>
                      </a:r>
                      <a:b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Innervation 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- hypoglossal nerve (CN XII) </a:t>
                      </a:r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Blood supply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 -  sublingual branch of lingual artery, submental branch of facial artery</a:t>
                      </a:r>
                      <a:b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Action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 - depresses and protrudes tongue (bilateral contraction); deviates tongue </a:t>
                      </a:r>
                      <a:r>
                        <a:rPr lang="en-US" sz="1400" dirty="0" err="1">
                          <a:solidFill>
                            <a:srgbClr val="495354"/>
                          </a:solidFill>
                          <a:effectLst/>
                        </a:rPr>
                        <a:t>contralaterally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 (unilateral contraction)</a:t>
                      </a:r>
                    </a:p>
                  </a:txBody>
                  <a:tcPr marL="61622" marR="61622" marT="41081" marB="4108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2461"/>
                  </a:ext>
                </a:extLst>
              </a:tr>
              <a:tr h="1269834">
                <a:tc>
                  <a:txBody>
                    <a:bodyPr/>
                    <a:lstStyle/>
                    <a:p>
                      <a:pPr fontAlgn="t"/>
                      <a:r>
                        <a:rPr lang="en-US" sz="1400" b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Hyoglossus</a:t>
                      </a:r>
                    </a:p>
                  </a:txBody>
                  <a:tcPr marL="61622" marR="61622" marT="41081" marB="41081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Origin 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- body and greater horn of hyoid bone</a:t>
                      </a:r>
                      <a:b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Insertion 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- inferior/ventral parts of lateral tongue</a:t>
                      </a:r>
                      <a:b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Innervation 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- hypoglossal nerve (CN XII) </a:t>
                      </a:r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Blood supply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 -  sublingual branch of lingual artery, submental branch of facial artery</a:t>
                      </a:r>
                      <a:b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/>
                      </a:r>
                      <a:b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Action 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- depresses and retracts tongue</a:t>
                      </a:r>
                    </a:p>
                  </a:txBody>
                  <a:tcPr marL="61622" marR="61622" marT="41081" marB="4108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148325"/>
                  </a:ext>
                </a:extLst>
              </a:tr>
              <a:tr h="1416231">
                <a:tc>
                  <a:txBody>
                    <a:bodyPr/>
                    <a:lstStyle/>
                    <a:p>
                      <a:pPr fontAlgn="t"/>
                      <a:r>
                        <a:rPr lang="en-US" sz="1400" b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Styloglossus</a:t>
                      </a:r>
                    </a:p>
                  </a:txBody>
                  <a:tcPr marL="61622" marR="61622" marT="41081" marB="41081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Origin 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- anterolateral aspect of styloid process (of temporal bone), </a:t>
                      </a:r>
                      <a:r>
                        <a:rPr lang="en-US" sz="1400" dirty="0" err="1">
                          <a:solidFill>
                            <a:srgbClr val="495354"/>
                          </a:solidFill>
                          <a:effectLst/>
                        </a:rPr>
                        <a:t>stylomandibular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 ligament</a:t>
                      </a:r>
                      <a:b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Insertion 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- blends with inferior longitudinal muscle (longitudinal part); blends with </a:t>
                      </a:r>
                      <a:r>
                        <a:rPr lang="en-US" sz="1400" dirty="0" err="1">
                          <a:solidFill>
                            <a:srgbClr val="495354"/>
                          </a:solidFill>
                          <a:effectLst/>
                        </a:rPr>
                        <a:t>hyoglossus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 muscle (oblique part)</a:t>
                      </a:r>
                      <a:b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Innervation 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- hypoglossal nerve (CN XII) </a:t>
                      </a:r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Blood supply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 -  sublingual branch of lingual artery</a:t>
                      </a:r>
                      <a:b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Action 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- retracts and elevates lateral aspects of tongue</a:t>
                      </a:r>
                    </a:p>
                  </a:txBody>
                  <a:tcPr marL="61622" marR="61622" marT="41081" marB="4108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89838"/>
                  </a:ext>
                </a:extLst>
              </a:tr>
              <a:tr h="1416231">
                <a:tc>
                  <a:txBody>
                    <a:bodyPr/>
                    <a:lstStyle/>
                    <a:p>
                      <a:pPr fontAlgn="t"/>
                      <a:r>
                        <a:rPr lang="en-US" sz="1400" b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Palatoglossus</a:t>
                      </a:r>
                    </a:p>
                  </a:txBody>
                  <a:tcPr marL="61622" marR="61622" marT="41081" marB="41081">
                    <a:lnL>
                      <a:noFill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Origin 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- palatine aponeurosis of soft palate</a:t>
                      </a:r>
                      <a:b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Insertion 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- lateral margins of tongue, blends with intrinsic muscles of tongue</a:t>
                      </a:r>
                      <a:b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Innervation 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- </a:t>
                      </a:r>
                      <a:r>
                        <a:rPr lang="en-US" sz="1400" dirty="0" err="1">
                          <a:solidFill>
                            <a:srgbClr val="495354"/>
                          </a:solidFill>
                          <a:effectLst/>
                        </a:rPr>
                        <a:t>vagus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 nerve (CN X) (via branches of pharyngeal plexus) </a:t>
                      </a:r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Blood supply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 -  ascending palatine branch of facial artery, ascending pharyngeal artery</a:t>
                      </a:r>
                      <a:b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</a:br>
                      <a:r>
                        <a:rPr lang="en-US" sz="1400" b="0" dirty="0">
                          <a:solidFill>
                            <a:srgbClr val="495354"/>
                          </a:solidFill>
                          <a:effectLst/>
                          <a:latin typeface="var(--medium)"/>
                        </a:rPr>
                        <a:t>Action </a:t>
                      </a:r>
                      <a:r>
                        <a:rPr lang="en-US" sz="1400" dirty="0">
                          <a:solidFill>
                            <a:srgbClr val="495354"/>
                          </a:solidFill>
                          <a:effectLst/>
                        </a:rPr>
                        <a:t>- elevates root of tongue, constricts isthmus of </a:t>
                      </a:r>
                      <a:r>
                        <a:rPr lang="en-US" sz="1400" dirty="0" err="1">
                          <a:solidFill>
                            <a:srgbClr val="495354"/>
                          </a:solidFill>
                          <a:effectLst/>
                        </a:rPr>
                        <a:t>fauces</a:t>
                      </a:r>
                      <a:endParaRPr lang="en-US" sz="1400" dirty="0">
                        <a:solidFill>
                          <a:srgbClr val="495354"/>
                        </a:solidFill>
                        <a:effectLst/>
                      </a:endParaRPr>
                    </a:p>
                  </a:txBody>
                  <a:tcPr marL="61622" marR="61622" marT="41081" marB="4108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653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05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0818"/>
            <a:ext cx="10515600" cy="68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61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477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var(--medium)</vt:lpstr>
      <vt:lpstr>Office Theme</vt:lpstr>
      <vt:lpstr>Anatomy of the mouth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Intrinsic muscles</vt:lpstr>
      <vt:lpstr>Extrinsic muscles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mouth</dc:title>
  <dc:creator>hp1</dc:creator>
  <cp:lastModifiedBy>hp1</cp:lastModifiedBy>
  <cp:revision>9</cp:revision>
  <dcterms:created xsi:type="dcterms:W3CDTF">2023-03-27T21:37:21Z</dcterms:created>
  <dcterms:modified xsi:type="dcterms:W3CDTF">2024-03-30T10:57:55Z</dcterms:modified>
</cp:coreProperties>
</file>