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2" r:id="rId16"/>
    <p:sldId id="273" r:id="rId17"/>
    <p:sldId id="274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0E5FC-B887-4678-BC3A-789C90D6D53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BE171-3E3E-4A50-A428-D07D8A0BA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957-987F-46CF-B069-24EB7FCC43D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8216-BB20-43FD-9EAE-E36A574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957-987F-46CF-B069-24EB7FCC43D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8216-BB20-43FD-9EAE-E36A574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7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957-987F-46CF-B069-24EB7FCC43D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8216-BB20-43FD-9EAE-E36A574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957-987F-46CF-B069-24EB7FCC43D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8216-BB20-43FD-9EAE-E36A574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4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957-987F-46CF-B069-24EB7FCC43D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8216-BB20-43FD-9EAE-E36A574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5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957-987F-46CF-B069-24EB7FCC43D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8216-BB20-43FD-9EAE-E36A574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2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957-987F-46CF-B069-24EB7FCC43D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8216-BB20-43FD-9EAE-E36A574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957-987F-46CF-B069-24EB7FCC43D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8216-BB20-43FD-9EAE-E36A574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957-987F-46CF-B069-24EB7FCC43D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8216-BB20-43FD-9EAE-E36A574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957-987F-46CF-B069-24EB7FCC43D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8216-BB20-43FD-9EAE-E36A574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2957-987F-46CF-B069-24EB7FCC43D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8216-BB20-43FD-9EAE-E36A574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2957-987F-46CF-B069-24EB7FCC43D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8216-BB20-43FD-9EAE-E36A5747C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6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669867" cy="88705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Anatomy of orbit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3" y="660401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30" y="2316163"/>
            <a:ext cx="4374269" cy="28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50636"/>
            <a:ext cx="8839199" cy="6390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37422" y="4188178"/>
            <a:ext cx="121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Zygomatic bone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81333" y="2212622"/>
            <a:ext cx="117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Sphenoid bone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400" y="1854200"/>
            <a:ext cx="3632200" cy="825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618" y="365125"/>
            <a:ext cx="9132942" cy="637376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895644" y="2348089"/>
            <a:ext cx="903112" cy="54186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Frontal bone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816622" y="3612444"/>
            <a:ext cx="9821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895644" y="3115733"/>
            <a:ext cx="903112" cy="338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7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474002"/>
            <a:ext cx="8509000" cy="63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773" y="365125"/>
            <a:ext cx="9426453" cy="6382236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1772356" y="5757333"/>
            <a:ext cx="7349066" cy="756356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8400" y="5000978"/>
            <a:ext cx="6491111" cy="112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30309" y="3962400"/>
            <a:ext cx="693137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2" y="726369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486" y="304800"/>
            <a:ext cx="9924492" cy="63662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7484533" y="2935111"/>
            <a:ext cx="1072445" cy="225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5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364"/>
          </a:xfrm>
        </p:spPr>
        <p:txBody>
          <a:bodyPr>
            <a:normAutofit fontScale="90000"/>
          </a:bodyPr>
          <a:lstStyle/>
          <a:p>
            <a:r>
              <a:rPr lang="en-US" dirty="0"/>
              <a:t>Openings into the Orbital Cavity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45" y="1012825"/>
            <a:ext cx="8350956" cy="4067175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</a:rPr>
              <a:t>Orbital </a:t>
            </a:r>
            <a:r>
              <a:rPr lang="en-US" sz="2200" b="1" dirty="0">
                <a:latin typeface="Times New Roman" panose="02020603050405020304" pitchFamily="18" charset="0"/>
              </a:rPr>
              <a:t>opening: </a:t>
            </a:r>
            <a:r>
              <a:rPr lang="en-US" sz="2200" dirty="0">
                <a:latin typeface="Times New Roman" panose="02020603050405020304" pitchFamily="18" charset="0"/>
              </a:rPr>
              <a:t>Lies anteriorly. About one sixth of the eye is exposed; the remainder is protected by the walls of the orbit.</a:t>
            </a:r>
          </a:p>
          <a:p>
            <a:r>
              <a:rPr lang="en-US" sz="2200" b="1" dirty="0">
                <a:latin typeface="Times New Roman" panose="02020603050405020304" pitchFamily="18" charset="0"/>
              </a:rPr>
              <a:t>Supraorbital notch (Foramen): </a:t>
            </a:r>
            <a:r>
              <a:rPr lang="en-US" sz="2200" dirty="0">
                <a:latin typeface="Times New Roman" panose="02020603050405020304" pitchFamily="18" charset="0"/>
              </a:rPr>
              <a:t>It is situated on the superior orbital margin </a:t>
            </a:r>
            <a:r>
              <a:rPr lang="en-US" sz="2200" dirty="0" smtClean="0">
                <a:latin typeface="Times New Roman" panose="02020603050405020304" pitchFamily="18" charset="0"/>
              </a:rPr>
              <a:t>and </a:t>
            </a:r>
            <a:r>
              <a:rPr lang="en-US" sz="2200" dirty="0">
                <a:latin typeface="Times New Roman" panose="02020603050405020304" pitchFamily="18" charset="0"/>
              </a:rPr>
              <a:t>transmits 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supraorbital nerve and blood vessels.</a:t>
            </a:r>
          </a:p>
          <a:p>
            <a:r>
              <a:rPr lang="en-US" sz="2200" b="1" dirty="0">
                <a:latin typeface="Times New Roman" panose="02020603050405020304" pitchFamily="18" charset="0"/>
              </a:rPr>
              <a:t>Infraorbital groove and canal: </a:t>
            </a:r>
            <a:r>
              <a:rPr lang="en-US" sz="2200" dirty="0">
                <a:latin typeface="Times New Roman" panose="02020603050405020304" pitchFamily="18" charset="0"/>
              </a:rPr>
              <a:t>Situated on the floor of the orbit in the orbital plate of the maxilla </a:t>
            </a:r>
            <a:r>
              <a:rPr lang="en-US" sz="2200" dirty="0" smtClean="0">
                <a:latin typeface="Times New Roman" panose="02020603050405020304" pitchFamily="18" charset="0"/>
              </a:rPr>
              <a:t>,they </a:t>
            </a:r>
            <a:r>
              <a:rPr lang="en-US" sz="2200" dirty="0">
                <a:latin typeface="Times New Roman" panose="02020603050405020304" pitchFamily="18" charset="0"/>
              </a:rPr>
              <a:t>transmit the </a:t>
            </a:r>
            <a:r>
              <a:rPr lang="en-US" sz="2200" dirty="0">
                <a:solidFill>
                  <a:srgbClr val="FFC000"/>
                </a:solidFill>
                <a:latin typeface="Times New Roman" panose="02020603050405020304" pitchFamily="18" charset="0"/>
              </a:rPr>
              <a:t>infraorbital nerve </a:t>
            </a:r>
            <a:r>
              <a:rPr lang="en-US" sz="2200" dirty="0">
                <a:latin typeface="Times New Roman" panose="02020603050405020304" pitchFamily="18" charset="0"/>
              </a:rPr>
              <a:t>and blood vessels.</a:t>
            </a:r>
          </a:p>
          <a:p>
            <a:r>
              <a:rPr lang="en-US" sz="2200" b="1" dirty="0">
                <a:latin typeface="Times New Roman" panose="02020603050405020304" pitchFamily="18" charset="0"/>
              </a:rPr>
              <a:t>Nasolacrimal canal: </a:t>
            </a:r>
            <a:r>
              <a:rPr lang="en-US" sz="2200" dirty="0">
                <a:latin typeface="Times New Roman" panose="02020603050405020304" pitchFamily="18" charset="0"/>
              </a:rPr>
              <a:t>Located anteriorly on the medial wall; it communicates with the inferior meatus of the nose </a:t>
            </a:r>
            <a:r>
              <a:rPr lang="en-US" sz="2200" dirty="0" smtClean="0">
                <a:latin typeface="Times New Roman" panose="02020603050405020304" pitchFamily="18" charset="0"/>
              </a:rPr>
              <a:t>.It </a:t>
            </a:r>
            <a:r>
              <a:rPr lang="en-US" sz="2200" dirty="0">
                <a:latin typeface="Times New Roman" panose="02020603050405020304" pitchFamily="18" charset="0"/>
              </a:rPr>
              <a:t>transmits the </a:t>
            </a: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</a:rPr>
              <a:t>nasolacrimal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duct.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046412"/>
            <a:ext cx="4539707" cy="330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19" y="259645"/>
            <a:ext cx="4173089" cy="3208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7589"/>
            <a:ext cx="10134600" cy="341090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</a:rPr>
              <a:t>Superior orbital fissure: </a:t>
            </a:r>
            <a:r>
              <a:rPr lang="en-US" sz="2000" dirty="0">
                <a:latin typeface="Times New Roman" panose="02020603050405020304" pitchFamily="18" charset="0"/>
              </a:rPr>
              <a:t>Located posteriorly between the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greater and lesser wings </a:t>
            </a:r>
            <a:r>
              <a:rPr lang="en-US" sz="2000" dirty="0">
                <a:latin typeface="Times New Roman" panose="02020603050405020304" pitchFamily="18" charset="0"/>
              </a:rPr>
              <a:t>of the sphenoid </a:t>
            </a:r>
            <a:r>
              <a:rPr lang="en-US" sz="2000" dirty="0" smtClean="0">
                <a:latin typeface="Times New Roman" panose="02020603050405020304" pitchFamily="18" charset="0"/>
              </a:rPr>
              <a:t>,it </a:t>
            </a:r>
            <a:r>
              <a:rPr lang="en-US" sz="2000" dirty="0">
                <a:latin typeface="Times New Roman" panose="02020603050405020304" pitchFamily="18" charset="0"/>
              </a:rPr>
              <a:t>communicates with the middle cranial fossa.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It transmits the lacrimal nerve, the frontal nerve, the trochlear nerve, the oculomotor nerve (upper and lower divisions), the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abducent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nerve, the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nasociliary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nerve, and 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superior ophthalmic vein.</a:t>
            </a:r>
          </a:p>
          <a:p>
            <a:r>
              <a:rPr lang="en-US" sz="2000" b="1" dirty="0">
                <a:latin typeface="Times New Roman" panose="02020603050405020304" pitchFamily="18" charset="0"/>
              </a:rPr>
              <a:t>Inferior orbital fissure: </a:t>
            </a:r>
            <a:r>
              <a:rPr lang="en-US" sz="2000" dirty="0">
                <a:latin typeface="Times New Roman" panose="02020603050405020304" pitchFamily="18" charset="0"/>
              </a:rPr>
              <a:t>Located posteriorly between the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maxilla and the greater wing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of the sphenoid </a:t>
            </a:r>
            <a:r>
              <a:rPr lang="en-US" sz="2000" dirty="0" smtClean="0">
                <a:latin typeface="Times New Roman" panose="02020603050405020304" pitchFamily="18" charset="0"/>
              </a:rPr>
              <a:t>,it </a:t>
            </a:r>
            <a:r>
              <a:rPr lang="en-US" sz="2000" u="sng" dirty="0">
                <a:latin typeface="Times New Roman" panose="02020603050405020304" pitchFamily="18" charset="0"/>
              </a:rPr>
              <a:t>communicates with the pterygopalatine fossa</a:t>
            </a:r>
            <a:r>
              <a:rPr lang="en-US" sz="2000" dirty="0">
                <a:latin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It transmits the maxillary nerve and its zygomatic branch,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the inferior ophthalmic vein,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and sympathetic nerves</a:t>
            </a:r>
            <a:r>
              <a:rPr lang="en-US" sz="20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</a:rPr>
              <a:t>Optic canal: </a:t>
            </a:r>
            <a:r>
              <a:rPr lang="en-US" sz="2000" dirty="0">
                <a:latin typeface="Times New Roman" panose="02020603050405020304" pitchFamily="18" charset="0"/>
              </a:rPr>
              <a:t>Located posteriorly in the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lesser wing </a:t>
            </a:r>
            <a:r>
              <a:rPr lang="en-US" sz="2000" dirty="0">
                <a:latin typeface="Times New Roman" panose="02020603050405020304" pitchFamily="18" charset="0"/>
              </a:rPr>
              <a:t>of the </a:t>
            </a:r>
            <a:r>
              <a:rPr lang="en-US" sz="2000" dirty="0" smtClean="0">
                <a:latin typeface="Times New Roman" panose="02020603050405020304" pitchFamily="18" charset="0"/>
              </a:rPr>
              <a:t>sphenoid, </a:t>
            </a:r>
            <a:r>
              <a:rPr lang="en-US" sz="2000" u="sng" dirty="0">
                <a:latin typeface="Times New Roman" panose="02020603050405020304" pitchFamily="18" charset="0"/>
              </a:rPr>
              <a:t>it communicates with the middle cranial fossa. </a:t>
            </a:r>
            <a:r>
              <a:rPr lang="en-US" sz="2000" dirty="0">
                <a:latin typeface="Times New Roman" panose="02020603050405020304" pitchFamily="18" charset="0"/>
              </a:rPr>
              <a:t>It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transmits the optic nerve and the ophthalmic artery.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83180" y="4160520"/>
            <a:ext cx="4217670" cy="114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055" y="365125"/>
            <a:ext cx="5456465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156" y="1061258"/>
            <a:ext cx="5542844" cy="54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276796"/>
            <a:ext cx="10515600" cy="1325563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219" y="1690688"/>
            <a:ext cx="7561223" cy="49739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7426" y="590700"/>
            <a:ext cx="38255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39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445" y="79022"/>
            <a:ext cx="9302044" cy="67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207" y="146756"/>
            <a:ext cx="8811175" cy="66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645" y="124179"/>
            <a:ext cx="9350036" cy="663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39872"/>
            <a:ext cx="9448800" cy="64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836" y="158044"/>
            <a:ext cx="9403875" cy="65588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06222" y="4775200"/>
            <a:ext cx="8737600" cy="170462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599" y="365125"/>
            <a:ext cx="2652889" cy="224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837" y="365125"/>
            <a:ext cx="9719964" cy="6314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536" y="1690688"/>
            <a:ext cx="5064747" cy="42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067" y="365299"/>
            <a:ext cx="9776177" cy="6407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164" y="451556"/>
            <a:ext cx="4164079" cy="31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767" y="365125"/>
            <a:ext cx="10168466" cy="63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255</Words>
  <Application>Microsoft Office PowerPoint</Application>
  <PresentationFormat>Widescreen</PresentationFormat>
  <Paragraphs>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Baskerville Old Face</vt:lpstr>
      <vt:lpstr>Calibri</vt:lpstr>
      <vt:lpstr>Calibri Light</vt:lpstr>
      <vt:lpstr>Times New Roman</vt:lpstr>
      <vt:lpstr>Office Theme</vt:lpstr>
      <vt:lpstr>Anatomy of 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Openings into the Orbital Cavity 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orbit</dc:title>
  <dc:creator>hp1</dc:creator>
  <cp:lastModifiedBy>hp1</cp:lastModifiedBy>
  <cp:revision>19</cp:revision>
  <dcterms:created xsi:type="dcterms:W3CDTF">2021-05-22T20:39:04Z</dcterms:created>
  <dcterms:modified xsi:type="dcterms:W3CDTF">2024-02-19T19:35:25Z</dcterms:modified>
</cp:coreProperties>
</file>