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74" r:id="rId16"/>
    <p:sldId id="270" r:id="rId17"/>
    <p:sldId id="275" r:id="rId18"/>
    <p:sldId id="272" r:id="rId19"/>
    <p:sldId id="276" r:id="rId20"/>
    <p:sldId id="277" r:id="rId21"/>
    <p:sldId id="278" r:id="rId22"/>
    <p:sldId id="279" r:id="rId23"/>
    <p:sldId id="273" r:id="rId24"/>
    <p:sldId id="271"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75" d="100"/>
          <a:sy n="75" d="100"/>
        </p:scale>
        <p:origin x="45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BADD85-5F05-486A-8867-59A0A4C795B9}"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E3624-E251-41AC-BF0F-034C6B0BBEB0}" type="slidenum">
              <a:rPr lang="en-US" smtClean="0"/>
              <a:t>‹#›</a:t>
            </a:fld>
            <a:endParaRPr lang="en-US"/>
          </a:p>
        </p:txBody>
      </p:sp>
    </p:spTree>
    <p:extLst>
      <p:ext uri="{BB962C8B-B14F-4D97-AF65-F5344CB8AC3E}">
        <p14:creationId xmlns:p14="http://schemas.microsoft.com/office/powerpoint/2010/main" val="3490451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526A3-CC89-4EC7-B7E8-D673C3376F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2313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7EDB3E-C44A-40FF-81BF-A99F55DFB6AD}"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A78EC-346B-4CB5-B0F6-0A03BD4C962C}" type="slidenum">
              <a:rPr lang="en-US" smtClean="0"/>
              <a:t>‹#›</a:t>
            </a:fld>
            <a:endParaRPr lang="en-US"/>
          </a:p>
        </p:txBody>
      </p:sp>
    </p:spTree>
    <p:extLst>
      <p:ext uri="{BB962C8B-B14F-4D97-AF65-F5344CB8AC3E}">
        <p14:creationId xmlns:p14="http://schemas.microsoft.com/office/powerpoint/2010/main" val="253782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7EDB3E-C44A-40FF-81BF-A99F55DFB6AD}"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A78EC-346B-4CB5-B0F6-0A03BD4C962C}" type="slidenum">
              <a:rPr lang="en-US" smtClean="0"/>
              <a:t>‹#›</a:t>
            </a:fld>
            <a:endParaRPr lang="en-US"/>
          </a:p>
        </p:txBody>
      </p:sp>
    </p:spTree>
    <p:extLst>
      <p:ext uri="{BB962C8B-B14F-4D97-AF65-F5344CB8AC3E}">
        <p14:creationId xmlns:p14="http://schemas.microsoft.com/office/powerpoint/2010/main" val="2472645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7EDB3E-C44A-40FF-81BF-A99F55DFB6AD}"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A78EC-346B-4CB5-B0F6-0A03BD4C962C}" type="slidenum">
              <a:rPr lang="en-US" smtClean="0"/>
              <a:t>‹#›</a:t>
            </a:fld>
            <a:endParaRPr lang="en-US"/>
          </a:p>
        </p:txBody>
      </p:sp>
    </p:spTree>
    <p:extLst>
      <p:ext uri="{BB962C8B-B14F-4D97-AF65-F5344CB8AC3E}">
        <p14:creationId xmlns:p14="http://schemas.microsoft.com/office/powerpoint/2010/main" val="61572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5461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648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079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167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570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5867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220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581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7EDB3E-C44A-40FF-81BF-A99F55DFB6AD}"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A78EC-346B-4CB5-B0F6-0A03BD4C962C}" type="slidenum">
              <a:rPr lang="en-US" smtClean="0"/>
              <a:t>‹#›</a:t>
            </a:fld>
            <a:endParaRPr lang="en-US"/>
          </a:p>
        </p:txBody>
      </p:sp>
    </p:spTree>
    <p:extLst>
      <p:ext uri="{BB962C8B-B14F-4D97-AF65-F5344CB8AC3E}">
        <p14:creationId xmlns:p14="http://schemas.microsoft.com/office/powerpoint/2010/main" val="2613569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02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484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580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27EDB3E-C44A-40FF-81BF-A99F55DFB6AD}"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A78EC-346B-4CB5-B0F6-0A03BD4C962C}" type="slidenum">
              <a:rPr lang="en-US" smtClean="0"/>
              <a:t>‹#›</a:t>
            </a:fld>
            <a:endParaRPr lang="en-US"/>
          </a:p>
        </p:txBody>
      </p:sp>
    </p:spTree>
    <p:extLst>
      <p:ext uri="{BB962C8B-B14F-4D97-AF65-F5344CB8AC3E}">
        <p14:creationId xmlns:p14="http://schemas.microsoft.com/office/powerpoint/2010/main" val="1515900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7EDB3E-C44A-40FF-81BF-A99F55DFB6AD}"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A78EC-346B-4CB5-B0F6-0A03BD4C962C}" type="slidenum">
              <a:rPr lang="en-US" smtClean="0"/>
              <a:t>‹#›</a:t>
            </a:fld>
            <a:endParaRPr lang="en-US"/>
          </a:p>
        </p:txBody>
      </p:sp>
    </p:spTree>
    <p:extLst>
      <p:ext uri="{BB962C8B-B14F-4D97-AF65-F5344CB8AC3E}">
        <p14:creationId xmlns:p14="http://schemas.microsoft.com/office/powerpoint/2010/main" val="1126803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7EDB3E-C44A-40FF-81BF-A99F55DFB6AD}"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FA78EC-346B-4CB5-B0F6-0A03BD4C962C}" type="slidenum">
              <a:rPr lang="en-US" smtClean="0"/>
              <a:t>‹#›</a:t>
            </a:fld>
            <a:endParaRPr lang="en-US"/>
          </a:p>
        </p:txBody>
      </p:sp>
    </p:spTree>
    <p:extLst>
      <p:ext uri="{BB962C8B-B14F-4D97-AF65-F5344CB8AC3E}">
        <p14:creationId xmlns:p14="http://schemas.microsoft.com/office/powerpoint/2010/main" val="3595710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7EDB3E-C44A-40FF-81BF-A99F55DFB6AD}"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FA78EC-346B-4CB5-B0F6-0A03BD4C962C}" type="slidenum">
              <a:rPr lang="en-US" smtClean="0"/>
              <a:t>‹#›</a:t>
            </a:fld>
            <a:endParaRPr lang="en-US"/>
          </a:p>
        </p:txBody>
      </p:sp>
    </p:spTree>
    <p:extLst>
      <p:ext uri="{BB962C8B-B14F-4D97-AF65-F5344CB8AC3E}">
        <p14:creationId xmlns:p14="http://schemas.microsoft.com/office/powerpoint/2010/main" val="230811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7EDB3E-C44A-40FF-81BF-A99F55DFB6AD}"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FA78EC-346B-4CB5-B0F6-0A03BD4C962C}" type="slidenum">
              <a:rPr lang="en-US" smtClean="0"/>
              <a:t>‹#›</a:t>
            </a:fld>
            <a:endParaRPr lang="en-US"/>
          </a:p>
        </p:txBody>
      </p:sp>
    </p:spTree>
    <p:extLst>
      <p:ext uri="{BB962C8B-B14F-4D97-AF65-F5344CB8AC3E}">
        <p14:creationId xmlns:p14="http://schemas.microsoft.com/office/powerpoint/2010/main" val="2762858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27EDB3E-C44A-40FF-81BF-A99F55DFB6AD}"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A78EC-346B-4CB5-B0F6-0A03BD4C962C}" type="slidenum">
              <a:rPr lang="en-US" smtClean="0"/>
              <a:t>‹#›</a:t>
            </a:fld>
            <a:endParaRPr lang="en-US"/>
          </a:p>
        </p:txBody>
      </p:sp>
    </p:spTree>
    <p:extLst>
      <p:ext uri="{BB962C8B-B14F-4D97-AF65-F5344CB8AC3E}">
        <p14:creationId xmlns:p14="http://schemas.microsoft.com/office/powerpoint/2010/main" val="3245547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27EDB3E-C44A-40FF-81BF-A99F55DFB6AD}"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A78EC-346B-4CB5-B0F6-0A03BD4C962C}" type="slidenum">
              <a:rPr lang="en-US" smtClean="0"/>
              <a:t>‹#›</a:t>
            </a:fld>
            <a:endParaRPr lang="en-US"/>
          </a:p>
        </p:txBody>
      </p:sp>
    </p:spTree>
    <p:extLst>
      <p:ext uri="{BB962C8B-B14F-4D97-AF65-F5344CB8AC3E}">
        <p14:creationId xmlns:p14="http://schemas.microsoft.com/office/powerpoint/2010/main" val="919507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7EDB3E-C44A-40FF-81BF-A99F55DFB6AD}" type="datetimeFigureOut">
              <a:rPr lang="en-US" smtClean="0"/>
              <a:t>10/23/2023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A78EC-346B-4CB5-B0F6-0A03BD4C962C}" type="slidenum">
              <a:rPr lang="en-US" smtClean="0"/>
              <a:t>‹#›</a:t>
            </a:fld>
            <a:endParaRPr lang="en-US"/>
          </a:p>
        </p:txBody>
      </p:sp>
    </p:spTree>
    <p:extLst>
      <p:ext uri="{BB962C8B-B14F-4D97-AF65-F5344CB8AC3E}">
        <p14:creationId xmlns:p14="http://schemas.microsoft.com/office/powerpoint/2010/main" val="2862803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4819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Facial_nerve"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en.wikipedia.org/wiki/Nasal_cartilages" TargetMode="External"/><Relationship Id="rId7" Type="http://schemas.openxmlformats.org/officeDocument/2006/relationships/hyperlink" Target="https://en.wikipedia.org/wiki/Greater_alar_cartilage" TargetMode="External"/><Relationship Id="rId2" Type="http://schemas.openxmlformats.org/officeDocument/2006/relationships/hyperlink" Target="https://en.wikipedia.org/wiki/Sphincter" TargetMode="External"/><Relationship Id="rId1" Type="http://schemas.openxmlformats.org/officeDocument/2006/relationships/slideLayout" Target="../slideLayouts/slideLayout2.xml"/><Relationship Id="rId6" Type="http://schemas.openxmlformats.org/officeDocument/2006/relationships/hyperlink" Target="https://en.wikipedia.org/wiki/Dilatator_naris_muscle" TargetMode="External"/><Relationship Id="rId5" Type="http://schemas.openxmlformats.org/officeDocument/2006/relationships/hyperlink" Target="https://en.wikipedia.org/wiki/Incisive_fossa" TargetMode="External"/><Relationship Id="rId4" Type="http://schemas.openxmlformats.org/officeDocument/2006/relationships/hyperlink" Target="https://en.wikipedia.org/wiki/Maxilla"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en.wikipedia.org/wiki/Incisive_fossa" TargetMode="External"/><Relationship Id="rId7" Type="http://schemas.openxmlformats.org/officeDocument/2006/relationships/hyperlink" Target="https://en.wikipedia.org/wiki/Nares" TargetMode="Externa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en.wikipedia.org/wiki/Nasalis_muscle" TargetMode="External"/><Relationship Id="rId5" Type="http://schemas.openxmlformats.org/officeDocument/2006/relationships/hyperlink" Target="https://en.wikipedia.org/wiki/Nasal_septum" TargetMode="External"/><Relationship Id="rId4" Type="http://schemas.openxmlformats.org/officeDocument/2006/relationships/hyperlink" Target="https://en.wikipedia.org/wiki/Maxilla"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Maxilla"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99645" y="1106311"/>
            <a:ext cx="6076950" cy="4562475"/>
          </a:xfrm>
          <a:prstGeom prst="rect">
            <a:avLst/>
          </a:prstGeom>
        </p:spPr>
      </p:pic>
      <p:sp>
        <p:nvSpPr>
          <p:cNvPr id="2" name="Title 1"/>
          <p:cNvSpPr>
            <a:spLocks noGrp="1"/>
          </p:cNvSpPr>
          <p:nvPr>
            <p:ph type="ctrTitle"/>
          </p:nvPr>
        </p:nvSpPr>
        <p:spPr>
          <a:xfrm>
            <a:off x="903111" y="1213557"/>
            <a:ext cx="9144000" cy="2387600"/>
          </a:xfrm>
        </p:spPr>
        <p:txBody>
          <a:bodyPr/>
          <a:lstStyle/>
          <a:p>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69892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8200" y="556734"/>
            <a:ext cx="7818870" cy="1133954"/>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6407562" y="2054842"/>
            <a:ext cx="5490927" cy="4312091"/>
          </a:xfrm>
          <a:prstGeom prst="rect">
            <a:avLst/>
          </a:prstGeom>
        </p:spPr>
      </p:pic>
      <p:pic>
        <p:nvPicPr>
          <p:cNvPr id="5" name="Picture 4"/>
          <p:cNvPicPr>
            <a:picLocks noChangeAspect="1"/>
          </p:cNvPicPr>
          <p:nvPr/>
        </p:nvPicPr>
        <p:blipFill>
          <a:blip r:embed="rId4"/>
          <a:stretch>
            <a:fillRect/>
          </a:stretch>
        </p:blipFill>
        <p:spPr>
          <a:xfrm>
            <a:off x="203053" y="1949274"/>
            <a:ext cx="6076950" cy="4562475"/>
          </a:xfrm>
          <a:prstGeom prst="rect">
            <a:avLst/>
          </a:prstGeom>
        </p:spPr>
      </p:pic>
    </p:spTree>
    <p:extLst>
      <p:ext uri="{BB962C8B-B14F-4D97-AF65-F5344CB8AC3E}">
        <p14:creationId xmlns:p14="http://schemas.microsoft.com/office/powerpoint/2010/main" val="12794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5666" y="1690688"/>
            <a:ext cx="5795727" cy="4351338"/>
          </a:xfrm>
          <a:prstGeom prst="rect">
            <a:avLst/>
          </a:prstGeom>
        </p:spPr>
      </p:pic>
      <p:pic>
        <p:nvPicPr>
          <p:cNvPr id="5" name="Picture 4"/>
          <p:cNvPicPr>
            <a:picLocks noChangeAspect="1"/>
          </p:cNvPicPr>
          <p:nvPr/>
        </p:nvPicPr>
        <p:blipFill>
          <a:blip r:embed="rId3"/>
          <a:stretch>
            <a:fillRect/>
          </a:stretch>
        </p:blipFill>
        <p:spPr>
          <a:xfrm>
            <a:off x="6292439" y="1690688"/>
            <a:ext cx="5513895" cy="4144127"/>
          </a:xfrm>
          <a:prstGeom prst="rect">
            <a:avLst/>
          </a:prstGeom>
        </p:spPr>
      </p:pic>
    </p:spTree>
    <p:extLst>
      <p:ext uri="{BB962C8B-B14F-4D97-AF65-F5344CB8AC3E}">
        <p14:creationId xmlns:p14="http://schemas.microsoft.com/office/powerpoint/2010/main" val="4285205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6478806" y="1690687"/>
            <a:ext cx="5416300" cy="4562475"/>
          </a:xfrm>
          <a:prstGeom prst="rect">
            <a:avLst/>
          </a:prstGeom>
        </p:spPr>
      </p:pic>
      <p:pic>
        <p:nvPicPr>
          <p:cNvPr id="7" name="Picture 6"/>
          <p:cNvPicPr>
            <a:picLocks noChangeAspect="1"/>
          </p:cNvPicPr>
          <p:nvPr/>
        </p:nvPicPr>
        <p:blipFill>
          <a:blip r:embed="rId3"/>
          <a:stretch>
            <a:fillRect/>
          </a:stretch>
        </p:blipFill>
        <p:spPr>
          <a:xfrm>
            <a:off x="255101" y="1690688"/>
            <a:ext cx="6076950" cy="4562475"/>
          </a:xfrm>
          <a:prstGeom prst="rect">
            <a:avLst/>
          </a:prstGeom>
        </p:spPr>
      </p:pic>
    </p:spTree>
    <p:extLst>
      <p:ext uri="{BB962C8B-B14F-4D97-AF65-F5344CB8AC3E}">
        <p14:creationId xmlns:p14="http://schemas.microsoft.com/office/powerpoint/2010/main" val="3288808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12981" y="1859492"/>
            <a:ext cx="5795727" cy="4351338"/>
          </a:xfrm>
          <a:prstGeom prst="rect">
            <a:avLst/>
          </a:prstGeom>
        </p:spPr>
      </p:pic>
      <p:pic>
        <p:nvPicPr>
          <p:cNvPr id="5" name="Picture 4"/>
          <p:cNvPicPr>
            <a:picLocks noChangeAspect="1"/>
          </p:cNvPicPr>
          <p:nvPr/>
        </p:nvPicPr>
        <p:blipFill>
          <a:blip r:embed="rId3"/>
          <a:stretch>
            <a:fillRect/>
          </a:stretch>
        </p:blipFill>
        <p:spPr>
          <a:xfrm>
            <a:off x="6635037" y="2009421"/>
            <a:ext cx="4718763" cy="4097867"/>
          </a:xfrm>
          <a:prstGeom prst="rect">
            <a:avLst/>
          </a:prstGeom>
        </p:spPr>
      </p:pic>
    </p:spTree>
    <p:extLst>
      <p:ext uri="{BB962C8B-B14F-4D97-AF65-F5344CB8AC3E}">
        <p14:creationId xmlns:p14="http://schemas.microsoft.com/office/powerpoint/2010/main" val="3514521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088444" y="519289"/>
            <a:ext cx="7416800" cy="5568413"/>
          </a:xfrm>
          <a:prstGeom prst="rect">
            <a:avLst/>
          </a:prstGeom>
        </p:spPr>
      </p:pic>
      <p:sp>
        <p:nvSpPr>
          <p:cNvPr id="5" name="Oval 4"/>
          <p:cNvSpPr/>
          <p:nvPr/>
        </p:nvSpPr>
        <p:spPr>
          <a:xfrm>
            <a:off x="2088444" y="519289"/>
            <a:ext cx="428978" cy="4515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032978" y="5793667"/>
            <a:ext cx="2043289" cy="2257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5985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0935" y="1939009"/>
            <a:ext cx="5768622" cy="4330988"/>
          </a:xfrm>
          <a:prstGeom prst="rect">
            <a:avLst/>
          </a:prstGeom>
        </p:spPr>
      </p:pic>
      <p:pic>
        <p:nvPicPr>
          <p:cNvPr id="5" name="Picture 4"/>
          <p:cNvPicPr>
            <a:picLocks noChangeAspect="1"/>
          </p:cNvPicPr>
          <p:nvPr/>
        </p:nvPicPr>
        <p:blipFill>
          <a:blip r:embed="rId3"/>
          <a:stretch>
            <a:fillRect/>
          </a:stretch>
        </p:blipFill>
        <p:spPr>
          <a:xfrm>
            <a:off x="6244768" y="1939009"/>
            <a:ext cx="5585987" cy="4330988"/>
          </a:xfrm>
          <a:prstGeom prst="rect">
            <a:avLst/>
          </a:prstGeom>
        </p:spPr>
      </p:pic>
    </p:spTree>
    <p:extLst>
      <p:ext uri="{BB962C8B-B14F-4D97-AF65-F5344CB8AC3E}">
        <p14:creationId xmlns:p14="http://schemas.microsoft.com/office/powerpoint/2010/main" val="2430810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FF0000"/>
                </a:solidFill>
              </a:rPr>
              <a:t>Blood&gt;&gt;</a:t>
            </a:r>
            <a:r>
              <a:rPr lang="en-US" sz="3200" dirty="0" err="1" smtClean="0">
                <a:solidFill>
                  <a:srgbClr val="FF0000"/>
                </a:solidFill>
              </a:rPr>
              <a:t>sup&amp;inf.labial</a:t>
            </a:r>
            <a:r>
              <a:rPr lang="en-US" sz="3200" dirty="0" smtClean="0">
                <a:solidFill>
                  <a:srgbClr val="FF0000"/>
                </a:solidFill>
              </a:rPr>
              <a:t> </a:t>
            </a:r>
            <a:r>
              <a:rPr lang="en-US" sz="3200" dirty="0" err="1" smtClean="0">
                <a:solidFill>
                  <a:srgbClr val="FF0000"/>
                </a:solidFill>
              </a:rPr>
              <a:t>br.from</a:t>
            </a:r>
            <a:r>
              <a:rPr lang="en-US" sz="3200" dirty="0" smtClean="0">
                <a:solidFill>
                  <a:srgbClr val="FF0000"/>
                </a:solidFill>
              </a:rPr>
              <a:t> facial a.</a:t>
            </a:r>
            <a:br>
              <a:rPr lang="en-US" sz="3200" dirty="0" smtClean="0">
                <a:solidFill>
                  <a:srgbClr val="FF0000"/>
                </a:solidFill>
              </a:rPr>
            </a:br>
            <a:r>
              <a:rPr lang="en-US" sz="3200" dirty="0" smtClean="0">
                <a:solidFill>
                  <a:srgbClr val="0070C0"/>
                </a:solidFill>
              </a:rPr>
              <a:t>nerve&gt;&gt; buccal br. Of facial n</a:t>
            </a:r>
            <a:endParaRPr lang="en-US" sz="3200" dirty="0">
              <a:solidFill>
                <a:srgbClr val="0070C0"/>
              </a:solidFill>
            </a:endParaRPr>
          </a:p>
        </p:txBody>
      </p:sp>
      <p:pic>
        <p:nvPicPr>
          <p:cNvPr id="4" name="Content Placeholder 3"/>
          <p:cNvPicPr>
            <a:picLocks noGrp="1" noChangeAspect="1"/>
          </p:cNvPicPr>
          <p:nvPr>
            <p:ph idx="1"/>
          </p:nvPr>
        </p:nvPicPr>
        <p:blipFill>
          <a:blip r:embed="rId2"/>
          <a:stretch>
            <a:fillRect/>
          </a:stretch>
        </p:blipFill>
        <p:spPr>
          <a:xfrm>
            <a:off x="3198136" y="1825625"/>
            <a:ext cx="5795727" cy="4351338"/>
          </a:xfrm>
          <a:prstGeom prst="rect">
            <a:avLst/>
          </a:prstGeom>
        </p:spPr>
      </p:pic>
      <p:sp>
        <p:nvSpPr>
          <p:cNvPr id="5" name="Rounded Rectangle 4"/>
          <p:cNvSpPr/>
          <p:nvPr/>
        </p:nvSpPr>
        <p:spPr>
          <a:xfrm>
            <a:off x="7258756" y="5746044"/>
            <a:ext cx="1975555" cy="4309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675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
            </a:r>
            <a:endParaRPr lang="en-US" dirty="0"/>
          </a:p>
        </p:txBody>
      </p:sp>
      <p:pic>
        <p:nvPicPr>
          <p:cNvPr id="5" name="Picture 4"/>
          <p:cNvPicPr>
            <a:picLocks noChangeAspect="1"/>
          </p:cNvPicPr>
          <p:nvPr/>
        </p:nvPicPr>
        <p:blipFill>
          <a:blip r:embed="rId2"/>
          <a:stretch>
            <a:fillRect/>
          </a:stretch>
        </p:blipFill>
        <p:spPr>
          <a:xfrm>
            <a:off x="256117" y="444847"/>
            <a:ext cx="7544505" cy="6526041"/>
          </a:xfrm>
          <a:prstGeom prst="rect">
            <a:avLst/>
          </a:prstGeom>
        </p:spPr>
      </p:pic>
      <p:sp>
        <p:nvSpPr>
          <p:cNvPr id="6" name="Oval 5"/>
          <p:cNvSpPr/>
          <p:nvPr/>
        </p:nvSpPr>
        <p:spPr>
          <a:xfrm>
            <a:off x="1727200" y="857956"/>
            <a:ext cx="508000" cy="32737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876799" y="6468533"/>
            <a:ext cx="2449689" cy="22577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noChangeAspect="1"/>
          </p:cNvPicPr>
          <p:nvPr>
            <p:ph idx="1"/>
          </p:nvPr>
        </p:nvPicPr>
        <p:blipFill>
          <a:blip r:embed="rId3"/>
          <a:stretch>
            <a:fillRect/>
          </a:stretch>
        </p:blipFill>
        <p:spPr>
          <a:xfrm>
            <a:off x="7655844" y="2212622"/>
            <a:ext cx="4002197" cy="3838222"/>
          </a:xfrm>
          <a:prstGeom prst="rect">
            <a:avLst/>
          </a:prstGeom>
        </p:spPr>
      </p:pic>
      <p:sp>
        <p:nvSpPr>
          <p:cNvPr id="8" name="Rounded Rectangle 7"/>
          <p:cNvSpPr/>
          <p:nvPr/>
        </p:nvSpPr>
        <p:spPr>
          <a:xfrm>
            <a:off x="2957125" y="3059289"/>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562577" y="3146683"/>
            <a:ext cx="541867" cy="369332"/>
          </a:xfrm>
          <a:prstGeom prst="rect">
            <a:avLst/>
          </a:prstGeom>
          <a:noFill/>
        </p:spPr>
        <p:txBody>
          <a:bodyPr wrap="square" rtlCol="0">
            <a:spAutoFit/>
          </a:bodyPr>
          <a:lstStyle/>
          <a:p>
            <a:r>
              <a:rPr lang="en-US" dirty="0" smtClean="0"/>
              <a:t>lip</a:t>
            </a:r>
            <a:endParaRPr lang="en-US" dirty="0"/>
          </a:p>
        </p:txBody>
      </p:sp>
      <p:sp>
        <p:nvSpPr>
          <p:cNvPr id="12" name="TextBox 11"/>
          <p:cNvSpPr txBox="1"/>
          <p:nvPr/>
        </p:nvSpPr>
        <p:spPr>
          <a:xfrm>
            <a:off x="2745811" y="2920342"/>
            <a:ext cx="422628" cy="369332"/>
          </a:xfrm>
          <a:prstGeom prst="rect">
            <a:avLst/>
          </a:prstGeom>
          <a:noFill/>
        </p:spPr>
        <p:txBody>
          <a:bodyPr wrap="square" rtlCol="0">
            <a:spAutoFit/>
          </a:bodyPr>
          <a:lstStyle/>
          <a:p>
            <a:r>
              <a:rPr lang="en-US" dirty="0" smtClean="0"/>
              <a:t>lip</a:t>
            </a:r>
            <a:endParaRPr lang="en-US" dirty="0"/>
          </a:p>
        </p:txBody>
      </p:sp>
    </p:spTree>
    <p:extLst>
      <p:ext uri="{BB962C8B-B14F-4D97-AF65-F5344CB8AC3E}">
        <p14:creationId xmlns:p14="http://schemas.microsoft.com/office/powerpoint/2010/main" val="2946119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dirty="0" smtClean="0"/>
              <a:t>procerus muscle</a:t>
            </a:r>
            <a:endParaRPr lang="en-US" dirty="0"/>
          </a:p>
        </p:txBody>
      </p:sp>
      <p:pic>
        <p:nvPicPr>
          <p:cNvPr id="4" name="Content Placeholder 3"/>
          <p:cNvPicPr>
            <a:picLocks noGrp="1" noChangeAspect="1"/>
          </p:cNvPicPr>
          <p:nvPr>
            <p:ph idx="1"/>
          </p:nvPr>
        </p:nvPicPr>
        <p:blipFill>
          <a:blip r:embed="rId2"/>
          <a:stretch>
            <a:fillRect/>
          </a:stretch>
        </p:blipFill>
        <p:spPr>
          <a:xfrm>
            <a:off x="7904036" y="1509536"/>
            <a:ext cx="3315305" cy="4351338"/>
          </a:xfrm>
          <a:prstGeom prst="rect">
            <a:avLst/>
          </a:prstGeom>
        </p:spPr>
      </p:pic>
      <p:sp>
        <p:nvSpPr>
          <p:cNvPr id="5" name="Rectangle 4"/>
          <p:cNvSpPr/>
          <p:nvPr/>
        </p:nvSpPr>
        <p:spPr>
          <a:xfrm>
            <a:off x="1230489" y="1933980"/>
            <a:ext cx="6096000" cy="1477328"/>
          </a:xfrm>
          <a:prstGeom prst="rect">
            <a:avLst/>
          </a:prstGeom>
        </p:spPr>
        <p:txBody>
          <a:bodyPr>
            <a:spAutoFit/>
          </a:bodyPr>
          <a:lstStyle/>
          <a:p>
            <a:r>
              <a:rPr lang="en-US" b="0" i="0" dirty="0" smtClean="0">
                <a:solidFill>
                  <a:srgbClr val="231F20"/>
                </a:solidFill>
                <a:effectLst/>
                <a:latin typeface="Proxima Nova"/>
              </a:rPr>
              <a:t>The </a:t>
            </a:r>
            <a:r>
              <a:rPr lang="en-US" b="1" i="0" dirty="0" smtClean="0">
                <a:solidFill>
                  <a:srgbClr val="231F20"/>
                </a:solidFill>
                <a:effectLst/>
                <a:latin typeface="Proxima Nova"/>
              </a:rPr>
              <a:t>procerus muscle</a:t>
            </a:r>
            <a:r>
              <a:rPr lang="en-US" b="0" i="0" dirty="0" smtClean="0">
                <a:solidFill>
                  <a:srgbClr val="231F20"/>
                </a:solidFill>
                <a:effectLst/>
                <a:latin typeface="Proxima Nova"/>
              </a:rPr>
              <a:t> is the pyramid-shaped muscle extending from the lower part of the nasal bone to the middle area in the forehead between the eyebrows, where it is attached to the frontalis muscle. Its location allows it </a:t>
            </a:r>
            <a:r>
              <a:rPr lang="en-US" b="0" i="0" dirty="0" smtClean="0">
                <a:effectLst/>
                <a:latin typeface="Proxima Nova"/>
              </a:rPr>
              <a:t>to</a:t>
            </a:r>
            <a:r>
              <a:rPr lang="en-US" b="0" i="0" dirty="0" smtClean="0">
                <a:solidFill>
                  <a:srgbClr val="FF0000"/>
                </a:solidFill>
                <a:effectLst/>
                <a:latin typeface="Proxima Nova"/>
              </a:rPr>
              <a:t> pull the skin between the eyebrows down.</a:t>
            </a:r>
            <a:endParaRPr lang="en-US" dirty="0">
              <a:solidFill>
                <a:srgbClr val="FF0000"/>
              </a:solidFill>
            </a:endParaRPr>
          </a:p>
        </p:txBody>
      </p:sp>
      <p:sp>
        <p:nvSpPr>
          <p:cNvPr id="6" name="Rectangle 5"/>
          <p:cNvSpPr/>
          <p:nvPr/>
        </p:nvSpPr>
        <p:spPr>
          <a:xfrm>
            <a:off x="1323118" y="3727361"/>
            <a:ext cx="6096000" cy="646331"/>
          </a:xfrm>
          <a:prstGeom prst="rect">
            <a:avLst/>
          </a:prstGeom>
        </p:spPr>
        <p:txBody>
          <a:bodyPr>
            <a:spAutoFit/>
          </a:bodyPr>
          <a:lstStyle/>
          <a:p>
            <a:r>
              <a:rPr lang="en-US" b="0" i="0" dirty="0" smtClean="0">
                <a:solidFill>
                  <a:srgbClr val="202122"/>
                </a:solidFill>
                <a:effectLst/>
                <a:latin typeface="Arial" panose="020B0604020202020204" pitchFamily="34" charset="0"/>
              </a:rPr>
              <a:t>Procerus is supplied by temporal and lower zygomatic branches from the </a:t>
            </a:r>
            <a:r>
              <a:rPr lang="en-US" b="0" i="0" u="none" strike="noStrike" dirty="0" smtClean="0">
                <a:solidFill>
                  <a:srgbClr val="0B0080"/>
                </a:solidFill>
                <a:effectLst/>
                <a:latin typeface="Arial" panose="020B0604020202020204" pitchFamily="34" charset="0"/>
                <a:hlinkClick r:id="rId3" tooltip="Facial nerve"/>
              </a:rPr>
              <a:t>facial nerve</a:t>
            </a:r>
            <a:endParaRPr lang="en-US" dirty="0"/>
          </a:p>
        </p:txBody>
      </p:sp>
    </p:spTree>
    <p:extLst>
      <p:ext uri="{BB962C8B-B14F-4D97-AF65-F5344CB8AC3E}">
        <p14:creationId xmlns:p14="http://schemas.microsoft.com/office/powerpoint/2010/main" val="3532756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1469"/>
            <a:ext cx="10515600" cy="1325563"/>
          </a:xfrm>
          <a:solidFill>
            <a:srgbClr val="FFC000"/>
          </a:solidFill>
        </p:spPr>
        <p:txBody>
          <a:bodyPr/>
          <a:lstStyle/>
          <a:p>
            <a:r>
              <a:rPr lang="en-US" dirty="0" err="1" smtClean="0"/>
              <a:t>Nasalis</a:t>
            </a:r>
            <a:r>
              <a:rPr lang="en-US" dirty="0" smtClean="0"/>
              <a:t> m.</a:t>
            </a:r>
            <a:endParaRPr lang="en-US" dirty="0"/>
          </a:p>
        </p:txBody>
      </p:sp>
      <p:sp>
        <p:nvSpPr>
          <p:cNvPr id="3" name="Content Placeholder 2"/>
          <p:cNvSpPr>
            <a:spLocks noGrp="1"/>
          </p:cNvSpPr>
          <p:nvPr>
            <p:ph idx="1"/>
          </p:nvPr>
        </p:nvSpPr>
        <p:spPr>
          <a:xfrm>
            <a:off x="838200" y="1535289"/>
            <a:ext cx="10515600" cy="4641674"/>
          </a:xfrm>
        </p:spPr>
        <p:txBody>
          <a:bodyPr/>
          <a:lstStyle/>
          <a:p>
            <a:r>
              <a:rPr lang="en-US" sz="2000" dirty="0"/>
              <a:t>The </a:t>
            </a:r>
            <a:r>
              <a:rPr lang="en-US" sz="2000" b="1" dirty="0" err="1"/>
              <a:t>nasalis</a:t>
            </a:r>
            <a:r>
              <a:rPr lang="en-US" sz="2000" dirty="0"/>
              <a:t> is a </a:t>
            </a:r>
            <a:r>
              <a:rPr lang="en-US" sz="2000" dirty="0">
                <a:hlinkClick r:id="rId2" tooltip="Sphincter"/>
              </a:rPr>
              <a:t>sphincter</a:t>
            </a:r>
            <a:r>
              <a:rPr lang="en-US" sz="2000" dirty="0"/>
              <a:t>-like muscle of the nose whose function is to compress the </a:t>
            </a:r>
            <a:r>
              <a:rPr lang="en-US" sz="2000" dirty="0">
                <a:hlinkClick r:id="rId3" tooltip="Nasal cartilages"/>
              </a:rPr>
              <a:t>nasal cartilages</a:t>
            </a:r>
            <a:r>
              <a:rPr lang="en-US" sz="2000" dirty="0"/>
              <a:t>. It is the muscle responsible for "flaring" of the nostrils. It consists of two parts, </a:t>
            </a:r>
            <a:r>
              <a:rPr lang="en-US" sz="2000" i="1" dirty="0"/>
              <a:t>transverse</a:t>
            </a:r>
            <a:r>
              <a:rPr lang="en-US" sz="2000" dirty="0"/>
              <a:t> and </a:t>
            </a:r>
            <a:r>
              <a:rPr lang="en-US" sz="2000" i="1" dirty="0"/>
              <a:t>alar</a:t>
            </a:r>
            <a:r>
              <a:rPr lang="en-US" sz="2000" dirty="0"/>
              <a:t>:</a:t>
            </a:r>
          </a:p>
          <a:p>
            <a:r>
              <a:rPr lang="en-US" sz="2000" dirty="0"/>
              <a:t>The </a:t>
            </a:r>
            <a:r>
              <a:rPr lang="en-US" sz="2000" i="1" dirty="0"/>
              <a:t>transverse part</a:t>
            </a:r>
            <a:r>
              <a:rPr lang="en-US" sz="2000" dirty="0"/>
              <a:t> (</a:t>
            </a:r>
            <a:r>
              <a:rPr lang="en-US" sz="2000" b="1" dirty="0"/>
              <a:t>compressor naris</a:t>
            </a:r>
            <a:r>
              <a:rPr lang="en-US" sz="2000" dirty="0"/>
              <a:t>) arises from the </a:t>
            </a:r>
            <a:r>
              <a:rPr lang="en-US" sz="2000" dirty="0">
                <a:hlinkClick r:id="rId4" tooltip="Maxilla"/>
              </a:rPr>
              <a:t>maxilla</a:t>
            </a:r>
            <a:r>
              <a:rPr lang="en-US" sz="2000" dirty="0"/>
              <a:t>, above and lateral to the </a:t>
            </a:r>
            <a:r>
              <a:rPr lang="en-US" sz="2000" dirty="0">
                <a:hlinkClick r:id="rId5" tooltip="Incisive fossa"/>
              </a:rPr>
              <a:t>incisive fossa</a:t>
            </a:r>
            <a:r>
              <a:rPr lang="en-US" sz="2000" dirty="0"/>
              <a:t>; </a:t>
            </a:r>
            <a:r>
              <a:rPr lang="en-US" sz="2000" dirty="0" smtClean="0"/>
              <a:t>It </a:t>
            </a:r>
            <a:r>
              <a:rPr lang="en-US" sz="2000" dirty="0"/>
              <a:t>compresses the </a:t>
            </a:r>
            <a:r>
              <a:rPr lang="en-US" sz="2000" dirty="0" smtClean="0"/>
              <a:t>nostrils </a:t>
            </a:r>
            <a:r>
              <a:rPr lang="en-US" sz="2000" dirty="0"/>
              <a:t>and may completely close them</a:t>
            </a:r>
            <a:r>
              <a:rPr lang="en-US" sz="2000" dirty="0" smtClean="0"/>
              <a:t>.</a:t>
            </a:r>
            <a:r>
              <a:rPr lang="en-US" sz="2000" dirty="0"/>
              <a:t> </a:t>
            </a:r>
            <a:endParaRPr lang="en-US" sz="2000" dirty="0" smtClean="0"/>
          </a:p>
          <a:p>
            <a:r>
              <a:rPr lang="en-US" sz="2000" dirty="0" smtClean="0"/>
              <a:t>The</a:t>
            </a:r>
            <a:r>
              <a:rPr lang="en-US" sz="2000" dirty="0"/>
              <a:t> </a:t>
            </a:r>
            <a:r>
              <a:rPr lang="en-US" sz="2000" i="1" dirty="0"/>
              <a:t>alar part</a:t>
            </a:r>
            <a:r>
              <a:rPr lang="en-US" sz="2000" dirty="0"/>
              <a:t> (</a:t>
            </a:r>
            <a:r>
              <a:rPr lang="en-US" sz="2000" b="1" dirty="0">
                <a:hlinkClick r:id="rId6" tooltip="Dilatator naris muscle"/>
              </a:rPr>
              <a:t>dilator </a:t>
            </a:r>
            <a:r>
              <a:rPr lang="en-US" sz="2000" b="1" dirty="0" smtClean="0">
                <a:hlinkClick r:id="rId6" tooltip="Dilatator naris muscle"/>
              </a:rPr>
              <a:t>naris</a:t>
            </a:r>
            <a:r>
              <a:rPr lang="en-US" sz="2000" dirty="0" smtClean="0"/>
              <a:t>) </a:t>
            </a:r>
            <a:r>
              <a:rPr lang="en-US" sz="2000" dirty="0"/>
              <a:t>arises from the maxilla over the lateral incisor and inserts into the </a:t>
            </a:r>
            <a:r>
              <a:rPr lang="en-US" sz="2000" dirty="0">
                <a:hlinkClick r:id="rId7" tooltip="Greater alar cartilage"/>
              </a:rPr>
              <a:t>greater alar cartilage</a:t>
            </a:r>
            <a:r>
              <a:rPr lang="en-US" sz="2000" dirty="0" smtClean="0"/>
              <a:t>.</a:t>
            </a:r>
          </a:p>
          <a:p>
            <a:r>
              <a:rPr lang="en-US" sz="2000" dirty="0" smtClean="0"/>
              <a:t> </a:t>
            </a:r>
            <a:r>
              <a:rPr lang="en-US" sz="2000" dirty="0"/>
              <a:t>innervated by the seventh cranial nerve: the facial nerve</a:t>
            </a:r>
            <a:r>
              <a:rPr lang="en-US" dirty="0" smtClean="0"/>
              <a:t>.</a:t>
            </a:r>
            <a:endParaRPr lang="en-US" dirty="0"/>
          </a:p>
        </p:txBody>
      </p:sp>
      <p:pic>
        <p:nvPicPr>
          <p:cNvPr id="4" name="Picture 3"/>
          <p:cNvPicPr>
            <a:picLocks noChangeAspect="1"/>
          </p:cNvPicPr>
          <p:nvPr/>
        </p:nvPicPr>
        <p:blipFill>
          <a:blip r:embed="rId8"/>
          <a:stretch>
            <a:fillRect/>
          </a:stretch>
        </p:blipFill>
        <p:spPr>
          <a:xfrm>
            <a:off x="7251700" y="3487749"/>
            <a:ext cx="4625623" cy="3370251"/>
          </a:xfrm>
          <a:prstGeom prst="rect">
            <a:avLst/>
          </a:prstGeom>
        </p:spPr>
      </p:pic>
    </p:spTree>
    <p:extLst>
      <p:ext uri="{BB962C8B-B14F-4D97-AF65-F5344CB8AC3E}">
        <p14:creationId xmlns:p14="http://schemas.microsoft.com/office/powerpoint/2010/main" val="531697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FF0000"/>
                </a:solidFill>
              </a:rPr>
              <a:t>The skin is the largest organ of the body, with a total area of about 20 square feet.</a:t>
            </a:r>
          </a:p>
        </p:txBody>
      </p:sp>
      <p:pic>
        <p:nvPicPr>
          <p:cNvPr id="4" name="Content Placeholder 3"/>
          <p:cNvPicPr>
            <a:picLocks noGrp="1" noChangeAspect="1"/>
          </p:cNvPicPr>
          <p:nvPr>
            <p:ph idx="1"/>
          </p:nvPr>
        </p:nvPicPr>
        <p:blipFill>
          <a:blip r:embed="rId2"/>
          <a:stretch>
            <a:fillRect/>
          </a:stretch>
        </p:blipFill>
        <p:spPr>
          <a:xfrm>
            <a:off x="3198136" y="1690688"/>
            <a:ext cx="5795727" cy="4351338"/>
          </a:xfrm>
          <a:prstGeom prst="rect">
            <a:avLst/>
          </a:prstGeom>
        </p:spPr>
      </p:pic>
    </p:spTree>
    <p:extLst>
      <p:ext uri="{BB962C8B-B14F-4D97-AF65-F5344CB8AC3E}">
        <p14:creationId xmlns:p14="http://schemas.microsoft.com/office/powerpoint/2010/main" val="539239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dirty="0" smtClean="0"/>
              <a:t>Depressor </a:t>
            </a:r>
            <a:r>
              <a:rPr lang="en-US" dirty="0" err="1" smtClean="0"/>
              <a:t>septi</a:t>
            </a:r>
            <a:r>
              <a:rPr lang="en-US" dirty="0" smtClean="0"/>
              <a:t> m.</a:t>
            </a:r>
            <a:endParaRPr lang="en-US" dirty="0"/>
          </a:p>
        </p:txBody>
      </p:sp>
      <p:pic>
        <p:nvPicPr>
          <p:cNvPr id="6" name="Picture 5"/>
          <p:cNvPicPr>
            <a:picLocks noChangeAspect="1"/>
          </p:cNvPicPr>
          <p:nvPr/>
        </p:nvPicPr>
        <p:blipFill>
          <a:blip r:embed="rId2"/>
          <a:stretch>
            <a:fillRect/>
          </a:stretch>
        </p:blipFill>
        <p:spPr>
          <a:xfrm>
            <a:off x="7372056" y="3571596"/>
            <a:ext cx="4487274" cy="2959100"/>
          </a:xfrm>
          <a:prstGeom prst="rect">
            <a:avLst/>
          </a:prstGeom>
        </p:spPr>
      </p:pic>
      <p:sp>
        <p:nvSpPr>
          <p:cNvPr id="7" name="Content Placeholder 6"/>
          <p:cNvSpPr>
            <a:spLocks noGrp="1"/>
          </p:cNvSpPr>
          <p:nvPr>
            <p:ph idx="1"/>
          </p:nvPr>
        </p:nvSpPr>
        <p:spPr/>
        <p:txBody>
          <a:bodyPr>
            <a:normAutofit/>
          </a:bodyPr>
          <a:lstStyle/>
          <a:p>
            <a:r>
              <a:rPr lang="en-US" sz="2000" dirty="0"/>
              <a:t>The </a:t>
            </a:r>
            <a:r>
              <a:rPr lang="en-US" sz="2000" b="1" dirty="0"/>
              <a:t>depressor </a:t>
            </a:r>
            <a:r>
              <a:rPr lang="en-US" sz="2000" b="1" dirty="0" err="1"/>
              <a:t>septi</a:t>
            </a:r>
            <a:r>
              <a:rPr lang="en-US" sz="2000" dirty="0"/>
              <a:t> (depressor alae </a:t>
            </a:r>
            <a:r>
              <a:rPr lang="en-US" sz="2000" dirty="0" err="1"/>
              <a:t>nasi</a:t>
            </a:r>
            <a:r>
              <a:rPr lang="en-US" sz="2000" dirty="0"/>
              <a:t>) arises from the </a:t>
            </a:r>
            <a:r>
              <a:rPr lang="en-US" sz="2000" dirty="0">
                <a:hlinkClick r:id="rId3" tooltip="Incisive fossa"/>
              </a:rPr>
              <a:t>incisive fossa</a:t>
            </a:r>
            <a:r>
              <a:rPr lang="en-US" sz="2000" dirty="0"/>
              <a:t> of the </a:t>
            </a:r>
            <a:r>
              <a:rPr lang="en-US" sz="2000" dirty="0">
                <a:hlinkClick r:id="rId4" tooltip="Maxilla"/>
              </a:rPr>
              <a:t>maxilla</a:t>
            </a:r>
            <a:r>
              <a:rPr lang="en-US" sz="2000" dirty="0"/>
              <a:t>.</a:t>
            </a:r>
          </a:p>
          <a:p>
            <a:r>
              <a:rPr lang="en-US" sz="2000" dirty="0"/>
              <a:t>Its fibers ascend to be inserted into the </a:t>
            </a:r>
            <a:r>
              <a:rPr lang="en-US" sz="2000" dirty="0">
                <a:hlinkClick r:id="rId5" tooltip="Nasal septum"/>
              </a:rPr>
              <a:t>nasal septum</a:t>
            </a:r>
            <a:r>
              <a:rPr lang="en-US" sz="2000" dirty="0"/>
              <a:t> and back part of the alar part of </a:t>
            </a:r>
            <a:r>
              <a:rPr lang="en-US" sz="2000" dirty="0" err="1">
                <a:hlinkClick r:id="rId6" tooltip="Nasalis muscle"/>
              </a:rPr>
              <a:t>nasalis</a:t>
            </a:r>
            <a:r>
              <a:rPr lang="en-US" sz="2000" dirty="0">
                <a:hlinkClick r:id="rId6" tooltip="Nasalis muscle"/>
              </a:rPr>
              <a:t> muscle</a:t>
            </a:r>
            <a:r>
              <a:rPr lang="en-US" sz="2000" dirty="0"/>
              <a:t>.</a:t>
            </a:r>
          </a:p>
          <a:p>
            <a:r>
              <a:rPr lang="en-US" sz="2000" dirty="0"/>
              <a:t>constricting the aperture of the </a:t>
            </a:r>
            <a:r>
              <a:rPr lang="en-US" sz="2000" dirty="0">
                <a:hlinkClick r:id="rId7" tooltip="Nares"/>
              </a:rPr>
              <a:t>nares</a:t>
            </a:r>
            <a:r>
              <a:rPr lang="en-US" sz="2000" dirty="0"/>
              <a:t>.</a:t>
            </a:r>
            <a:endParaRPr lang="en-US" sz="1600" dirty="0"/>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536" y="3352800"/>
            <a:ext cx="5042400" cy="3130800"/>
          </a:xfrm>
          <a:prstGeom prst="rect">
            <a:avLst/>
          </a:prstGeom>
        </p:spPr>
      </p:pic>
    </p:spTree>
    <p:extLst>
      <p:ext uri="{BB962C8B-B14F-4D97-AF65-F5344CB8AC3E}">
        <p14:creationId xmlns:p14="http://schemas.microsoft.com/office/powerpoint/2010/main" val="3288152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r>
              <a:rPr lang="en-US" sz="2400" b="0" i="0" dirty="0" smtClean="0">
                <a:solidFill>
                  <a:srgbClr val="202122"/>
                </a:solidFill>
                <a:effectLst/>
                <a:latin typeface="Arial" panose="020B0604020202020204" pitchFamily="34" charset="0"/>
              </a:rPr>
              <a:t> </a:t>
            </a:r>
            <a:r>
              <a:rPr lang="en-US" sz="2400" b="1" i="0" dirty="0" err="1" smtClean="0">
                <a:solidFill>
                  <a:srgbClr val="202122"/>
                </a:solidFill>
                <a:effectLst/>
                <a:latin typeface="Arial" panose="020B0604020202020204" pitchFamily="34" charset="0"/>
              </a:rPr>
              <a:t>levator</a:t>
            </a:r>
            <a:r>
              <a:rPr lang="en-US" sz="2400" b="1" i="0" dirty="0" smtClean="0">
                <a:solidFill>
                  <a:srgbClr val="202122"/>
                </a:solidFill>
                <a:effectLst/>
                <a:latin typeface="Arial" panose="020B0604020202020204" pitchFamily="34" charset="0"/>
              </a:rPr>
              <a:t> </a:t>
            </a:r>
            <a:r>
              <a:rPr lang="en-US" sz="2400" b="1" i="0" dirty="0" err="1" smtClean="0">
                <a:solidFill>
                  <a:srgbClr val="202122"/>
                </a:solidFill>
                <a:effectLst/>
                <a:latin typeface="Arial" panose="020B0604020202020204" pitchFamily="34" charset="0"/>
              </a:rPr>
              <a:t>labii</a:t>
            </a:r>
            <a:r>
              <a:rPr lang="en-US" sz="2400" b="1" i="0" dirty="0" smtClean="0">
                <a:solidFill>
                  <a:srgbClr val="202122"/>
                </a:solidFill>
                <a:effectLst/>
                <a:latin typeface="Arial" panose="020B0604020202020204" pitchFamily="34" charset="0"/>
              </a:rPr>
              <a:t> </a:t>
            </a:r>
            <a:r>
              <a:rPr lang="en-US" sz="2400" b="1" i="0" dirty="0" err="1" smtClean="0">
                <a:solidFill>
                  <a:srgbClr val="202122"/>
                </a:solidFill>
                <a:effectLst/>
                <a:latin typeface="Arial" panose="020B0604020202020204" pitchFamily="34" charset="0"/>
              </a:rPr>
              <a:t>superioris</a:t>
            </a:r>
            <a:r>
              <a:rPr lang="en-US" sz="2400" b="1" i="0" dirty="0" smtClean="0">
                <a:solidFill>
                  <a:srgbClr val="202122"/>
                </a:solidFill>
                <a:effectLst/>
                <a:latin typeface="Arial" panose="020B0604020202020204" pitchFamily="34" charset="0"/>
              </a:rPr>
              <a:t> </a:t>
            </a:r>
            <a:r>
              <a:rPr lang="en-US" sz="2400" b="1" i="0" dirty="0" err="1" smtClean="0">
                <a:solidFill>
                  <a:srgbClr val="202122"/>
                </a:solidFill>
                <a:effectLst/>
                <a:latin typeface="Arial" panose="020B0604020202020204" pitchFamily="34" charset="0"/>
              </a:rPr>
              <a:t>alaeque</a:t>
            </a:r>
            <a:r>
              <a:rPr lang="en-US" sz="2400" b="1" i="0" dirty="0" smtClean="0">
                <a:solidFill>
                  <a:srgbClr val="202122"/>
                </a:solidFill>
                <a:effectLst/>
                <a:latin typeface="Arial" panose="020B0604020202020204" pitchFamily="34" charset="0"/>
              </a:rPr>
              <a:t> </a:t>
            </a:r>
            <a:r>
              <a:rPr lang="en-US" sz="2400" b="1" i="0" dirty="0" err="1" smtClean="0">
                <a:solidFill>
                  <a:srgbClr val="202122"/>
                </a:solidFill>
                <a:effectLst/>
                <a:latin typeface="Arial" panose="020B0604020202020204" pitchFamily="34" charset="0"/>
              </a:rPr>
              <a:t>nasi</a:t>
            </a:r>
            <a:r>
              <a:rPr lang="en-US" sz="2400" b="1" i="0" dirty="0" smtClean="0">
                <a:solidFill>
                  <a:srgbClr val="202122"/>
                </a:solidFill>
                <a:effectLst/>
                <a:latin typeface="Arial" panose="020B0604020202020204" pitchFamily="34" charset="0"/>
              </a:rPr>
              <a:t> muscle</a:t>
            </a:r>
            <a:endParaRPr lang="en-US" sz="2400" dirty="0"/>
          </a:p>
        </p:txBody>
      </p:sp>
      <p:pic>
        <p:nvPicPr>
          <p:cNvPr id="4" name="Content Placeholder 3"/>
          <p:cNvPicPr>
            <a:picLocks noGrp="1" noChangeAspect="1"/>
          </p:cNvPicPr>
          <p:nvPr>
            <p:ph idx="1"/>
          </p:nvPr>
        </p:nvPicPr>
        <p:blipFill>
          <a:blip r:embed="rId2"/>
          <a:stretch>
            <a:fillRect/>
          </a:stretch>
        </p:blipFill>
        <p:spPr>
          <a:xfrm>
            <a:off x="7374731" y="2017536"/>
            <a:ext cx="4351338" cy="4351338"/>
          </a:xfrm>
          <a:prstGeom prst="rect">
            <a:avLst/>
          </a:prstGeom>
        </p:spPr>
      </p:pic>
      <p:sp>
        <p:nvSpPr>
          <p:cNvPr id="5" name="Rectangle 4"/>
          <p:cNvSpPr/>
          <p:nvPr/>
        </p:nvSpPr>
        <p:spPr>
          <a:xfrm>
            <a:off x="838200" y="2244846"/>
            <a:ext cx="6096000" cy="923330"/>
          </a:xfrm>
          <a:prstGeom prst="rect">
            <a:avLst/>
          </a:prstGeom>
        </p:spPr>
        <p:txBody>
          <a:bodyPr>
            <a:spAutoFit/>
          </a:bodyPr>
          <a:lstStyle/>
          <a:p>
            <a:r>
              <a:rPr lang="en-US" b="0" i="0" dirty="0" smtClean="0">
                <a:solidFill>
                  <a:srgbClr val="202122"/>
                </a:solidFill>
                <a:effectLst/>
                <a:latin typeface="Arial" panose="020B0604020202020204" pitchFamily="34" charset="0"/>
              </a:rPr>
              <a:t>The muscle is attached to the upper frontal process of the </a:t>
            </a:r>
            <a:r>
              <a:rPr lang="en-US" b="0" i="0" u="none" strike="noStrike" dirty="0" smtClean="0">
                <a:solidFill>
                  <a:srgbClr val="0B0080"/>
                </a:solidFill>
                <a:effectLst/>
                <a:latin typeface="Arial" panose="020B0604020202020204" pitchFamily="34" charset="0"/>
                <a:hlinkClick r:id="rId3" tooltip="Maxilla"/>
              </a:rPr>
              <a:t>maxilla</a:t>
            </a:r>
            <a:r>
              <a:rPr lang="en-US" b="0" i="0" dirty="0" smtClean="0">
                <a:solidFill>
                  <a:srgbClr val="202122"/>
                </a:solidFill>
                <a:effectLst/>
                <a:latin typeface="Arial" panose="020B0604020202020204" pitchFamily="34" charset="0"/>
              </a:rPr>
              <a:t> and inserts into the skin of the lateral part of the nostril and upper lip.</a:t>
            </a:r>
            <a:endParaRPr lang="en-US" dirty="0"/>
          </a:p>
        </p:txBody>
      </p:sp>
      <p:sp>
        <p:nvSpPr>
          <p:cNvPr id="7" name="Rectangle 6"/>
          <p:cNvSpPr/>
          <p:nvPr/>
        </p:nvSpPr>
        <p:spPr>
          <a:xfrm>
            <a:off x="883356" y="3244199"/>
            <a:ext cx="6050844" cy="646331"/>
          </a:xfrm>
          <a:prstGeom prst="rect">
            <a:avLst/>
          </a:prstGeom>
        </p:spPr>
        <p:txBody>
          <a:bodyPr wrap="square">
            <a:spAutoFit/>
          </a:bodyPr>
          <a:lstStyle/>
          <a:p>
            <a:r>
              <a:rPr lang="en-US" b="0" i="0" dirty="0" smtClean="0">
                <a:solidFill>
                  <a:srgbClr val="202124"/>
                </a:solidFill>
                <a:effectLst/>
                <a:latin typeface="Noto Naskh Arabic UI"/>
              </a:rPr>
              <a:t>primary purpose is to </a:t>
            </a:r>
            <a:r>
              <a:rPr lang="en-US" b="0" i="0" dirty="0" smtClean="0">
                <a:solidFill>
                  <a:srgbClr val="C00000"/>
                </a:solidFill>
                <a:effectLst/>
                <a:latin typeface="Noto Naskh Arabic UI"/>
              </a:rPr>
              <a:t>dilate the nostrils and elevate the upper lip. </a:t>
            </a:r>
            <a:endParaRPr lang="en-US" dirty="0">
              <a:solidFill>
                <a:srgbClr val="C00000"/>
              </a:solidFill>
            </a:endParaRPr>
          </a:p>
        </p:txBody>
      </p:sp>
    </p:spTree>
    <p:extLst>
      <p:ext uri="{BB962C8B-B14F-4D97-AF65-F5344CB8AC3E}">
        <p14:creationId xmlns:p14="http://schemas.microsoft.com/office/powerpoint/2010/main" val="1781404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85932" y="990600"/>
            <a:ext cx="7197768" cy="5403968"/>
          </a:xfrm>
          <a:prstGeom prst="rect">
            <a:avLst/>
          </a:prstGeom>
        </p:spPr>
      </p:pic>
    </p:spTree>
    <p:extLst>
      <p:ext uri="{BB962C8B-B14F-4D97-AF65-F5344CB8AC3E}">
        <p14:creationId xmlns:p14="http://schemas.microsoft.com/office/powerpoint/2010/main" val="2862759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Facial nerve</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057525" y="1825625"/>
            <a:ext cx="6076950" cy="4562475"/>
          </a:xfrm>
          <a:prstGeom prst="rect">
            <a:avLst/>
          </a:prstGeom>
        </p:spPr>
      </p:pic>
    </p:spTree>
    <p:extLst>
      <p:ext uri="{BB962C8B-B14F-4D97-AF65-F5344CB8AC3E}">
        <p14:creationId xmlns:p14="http://schemas.microsoft.com/office/powerpoint/2010/main" val="4246088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
        <p:nvSpPr>
          <p:cNvPr id="6" name="Rectangle 5"/>
          <p:cNvSpPr/>
          <p:nvPr/>
        </p:nvSpPr>
        <p:spPr>
          <a:xfrm>
            <a:off x="3446527" y="2967335"/>
            <a:ext cx="5298951" cy="1446550"/>
          </a:xfrm>
          <a:prstGeom prst="rect">
            <a:avLst/>
          </a:prstGeom>
          <a:noFill/>
        </p:spPr>
        <p:txBody>
          <a:bodyPr wrap="none" lIns="91440" tIns="45720" rIns="91440" bIns="45720">
            <a:spAutoFit/>
          </a:bodyPr>
          <a:lstStyle/>
          <a:p>
            <a:pPr algn="ctr"/>
            <a:r>
              <a:rPr lang="en-US" sz="8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Thank you </a:t>
            </a:r>
          </a:p>
        </p:txBody>
      </p:sp>
    </p:spTree>
    <p:extLst>
      <p:ext uri="{BB962C8B-B14F-4D97-AF65-F5344CB8AC3E}">
        <p14:creationId xmlns:p14="http://schemas.microsoft.com/office/powerpoint/2010/main" val="38867257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The skin protects us from microbes and the elements, helps regulate body temperature, and permits the sensations of touch, heat, and cold.</a:t>
            </a:r>
          </a:p>
        </p:txBody>
      </p:sp>
      <p:pic>
        <p:nvPicPr>
          <p:cNvPr id="4" name="Content Placeholder 3"/>
          <p:cNvPicPr>
            <a:picLocks noGrp="1" noChangeAspect="1"/>
          </p:cNvPicPr>
          <p:nvPr>
            <p:ph idx="1"/>
          </p:nvPr>
        </p:nvPicPr>
        <p:blipFill>
          <a:blip r:embed="rId2"/>
          <a:stretch>
            <a:fillRect/>
          </a:stretch>
        </p:blipFill>
        <p:spPr>
          <a:xfrm>
            <a:off x="3198136" y="1825625"/>
            <a:ext cx="5795727" cy="4351338"/>
          </a:xfrm>
          <a:prstGeom prst="rect">
            <a:avLst/>
          </a:prstGeom>
        </p:spPr>
      </p:pic>
    </p:spTree>
    <p:extLst>
      <p:ext uri="{BB962C8B-B14F-4D97-AF65-F5344CB8AC3E}">
        <p14:creationId xmlns:p14="http://schemas.microsoft.com/office/powerpoint/2010/main" val="2069936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646439" y="1986843"/>
            <a:ext cx="5449955" cy="3695171"/>
          </a:xfrm>
          <a:prstGeom prst="rect">
            <a:avLst/>
          </a:prstGeom>
        </p:spPr>
      </p:pic>
      <p:sp>
        <p:nvSpPr>
          <p:cNvPr id="5" name="Rectangle 4"/>
          <p:cNvSpPr/>
          <p:nvPr/>
        </p:nvSpPr>
        <p:spPr>
          <a:xfrm>
            <a:off x="550439" y="1803738"/>
            <a:ext cx="6096000" cy="2862322"/>
          </a:xfrm>
          <a:prstGeom prst="rect">
            <a:avLst/>
          </a:prstGeom>
        </p:spPr>
        <p:txBody>
          <a:bodyPr>
            <a:spAutoFit/>
          </a:bodyPr>
          <a:lstStyle/>
          <a:p>
            <a:r>
              <a:rPr lang="en-US" sz="2000" b="0" i="0" dirty="0" smtClean="0">
                <a:solidFill>
                  <a:srgbClr val="002060"/>
                </a:solidFill>
                <a:effectLst/>
                <a:latin typeface="Source Sans Pro"/>
              </a:rPr>
              <a:t>Skin has three layers:</a:t>
            </a:r>
          </a:p>
          <a:p>
            <a:pPr>
              <a:buFont typeface="Arial" panose="020B0604020202020204" pitchFamily="34" charset="0"/>
              <a:buChar char="•"/>
            </a:pPr>
            <a:r>
              <a:rPr lang="en-US" sz="2000" b="0" i="0" dirty="0" smtClean="0">
                <a:solidFill>
                  <a:schemeClr val="accent2">
                    <a:lumMod val="75000"/>
                  </a:schemeClr>
                </a:solidFill>
                <a:effectLst/>
                <a:latin typeface="Source Sans Pro"/>
              </a:rPr>
              <a:t>The epidermis</a:t>
            </a:r>
            <a:r>
              <a:rPr lang="en-US" sz="2000" b="0" i="0" dirty="0" smtClean="0">
                <a:solidFill>
                  <a:srgbClr val="002060"/>
                </a:solidFill>
                <a:effectLst/>
                <a:latin typeface="Source Sans Pro"/>
              </a:rPr>
              <a:t>, the outermost layer of skin, provides a waterproof barrier and creates our skin tone.</a:t>
            </a:r>
          </a:p>
          <a:p>
            <a:pPr>
              <a:buFont typeface="Arial" panose="020B0604020202020204" pitchFamily="34" charset="0"/>
              <a:buChar char="•"/>
            </a:pPr>
            <a:endParaRPr lang="en-US" sz="2000" b="0" i="0" dirty="0" smtClean="0">
              <a:solidFill>
                <a:srgbClr val="002060"/>
              </a:solidFill>
              <a:effectLst/>
              <a:latin typeface="Source Sans Pro"/>
            </a:endParaRPr>
          </a:p>
          <a:p>
            <a:pPr>
              <a:buFont typeface="Arial" panose="020B0604020202020204" pitchFamily="34" charset="0"/>
              <a:buChar char="•"/>
            </a:pPr>
            <a:r>
              <a:rPr lang="en-US" sz="2000" b="0" i="0" dirty="0" smtClean="0">
                <a:solidFill>
                  <a:srgbClr val="C00000"/>
                </a:solidFill>
                <a:effectLst/>
                <a:latin typeface="Source Sans Pro"/>
              </a:rPr>
              <a:t>The dermis</a:t>
            </a:r>
            <a:r>
              <a:rPr lang="en-US" sz="2000" b="0" i="0" dirty="0" smtClean="0">
                <a:solidFill>
                  <a:srgbClr val="002060"/>
                </a:solidFill>
                <a:effectLst/>
                <a:latin typeface="Source Sans Pro"/>
              </a:rPr>
              <a:t>, beneath the epidermis, contains tough connective tissue, hair follicles, and sweat glands.</a:t>
            </a:r>
          </a:p>
          <a:p>
            <a:pPr>
              <a:buFont typeface="Arial" panose="020B0604020202020204" pitchFamily="34" charset="0"/>
              <a:buChar char="•"/>
            </a:pPr>
            <a:endParaRPr lang="en-US" sz="2000" b="0" i="0" dirty="0" smtClean="0">
              <a:solidFill>
                <a:srgbClr val="002060"/>
              </a:solidFill>
              <a:effectLst/>
              <a:latin typeface="Source Sans Pro"/>
            </a:endParaRPr>
          </a:p>
          <a:p>
            <a:pPr>
              <a:buFont typeface="Arial" panose="020B0604020202020204" pitchFamily="34" charset="0"/>
              <a:buChar char="•"/>
            </a:pPr>
            <a:r>
              <a:rPr lang="en-US" sz="2000" b="0" i="0" dirty="0" smtClean="0">
                <a:solidFill>
                  <a:srgbClr val="002060"/>
                </a:solidFill>
                <a:effectLst/>
                <a:latin typeface="Source Sans Pro"/>
              </a:rPr>
              <a:t>The deeper subcutaneous tissue </a:t>
            </a:r>
            <a:r>
              <a:rPr lang="en-US" sz="2000" b="0" i="0" dirty="0" smtClean="0">
                <a:solidFill>
                  <a:schemeClr val="accent4">
                    <a:lumMod val="75000"/>
                  </a:schemeClr>
                </a:solidFill>
                <a:effectLst/>
                <a:latin typeface="Source Sans Pro"/>
              </a:rPr>
              <a:t>(hypodermis) </a:t>
            </a:r>
            <a:r>
              <a:rPr lang="en-US" sz="2000" b="0" i="0" dirty="0" smtClean="0">
                <a:solidFill>
                  <a:srgbClr val="002060"/>
                </a:solidFill>
                <a:effectLst/>
                <a:latin typeface="Source Sans Pro"/>
              </a:rPr>
              <a:t>is made of fat and connective tissue.</a:t>
            </a:r>
            <a:endParaRPr lang="en-US" sz="2000" b="0" i="0" dirty="0">
              <a:solidFill>
                <a:srgbClr val="002060"/>
              </a:solidFill>
              <a:effectLst/>
              <a:latin typeface="Source Sans Pro"/>
            </a:endParaRPr>
          </a:p>
        </p:txBody>
      </p:sp>
    </p:spTree>
    <p:extLst>
      <p:ext uri="{BB962C8B-B14F-4D97-AF65-F5344CB8AC3E}">
        <p14:creationId xmlns:p14="http://schemas.microsoft.com/office/powerpoint/2010/main" val="1736749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51380" y="1509536"/>
            <a:ext cx="5795727" cy="4351338"/>
          </a:xfrm>
          <a:prstGeom prst="rect">
            <a:avLst/>
          </a:prstGeom>
        </p:spPr>
      </p:pic>
    </p:spTree>
    <p:extLst>
      <p:ext uri="{BB962C8B-B14F-4D97-AF65-F5344CB8AC3E}">
        <p14:creationId xmlns:p14="http://schemas.microsoft.com/office/powerpoint/2010/main" val="1202633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98136" y="1690688"/>
            <a:ext cx="5795727" cy="4351338"/>
          </a:xfrm>
          <a:prstGeom prst="rect">
            <a:avLst/>
          </a:prstGeom>
        </p:spPr>
      </p:pic>
    </p:spTree>
    <p:extLst>
      <p:ext uri="{BB962C8B-B14F-4D97-AF65-F5344CB8AC3E}">
        <p14:creationId xmlns:p14="http://schemas.microsoft.com/office/powerpoint/2010/main" val="751108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98136" y="1825625"/>
            <a:ext cx="5795727" cy="4351338"/>
          </a:xfrm>
          <a:prstGeom prst="rect">
            <a:avLst/>
          </a:prstGeom>
          <a:ln>
            <a:solidFill>
              <a:schemeClr val="bg1"/>
            </a:solidFill>
          </a:ln>
        </p:spPr>
      </p:pic>
      <p:sp>
        <p:nvSpPr>
          <p:cNvPr id="5" name="Rounded Rectangle 4"/>
          <p:cNvSpPr/>
          <p:nvPr/>
        </p:nvSpPr>
        <p:spPr>
          <a:xfrm>
            <a:off x="7247466" y="5791200"/>
            <a:ext cx="1399823" cy="38576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3148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59378" y="1195899"/>
            <a:ext cx="6634485" cy="4981064"/>
          </a:xfrm>
          <a:prstGeom prst="rect">
            <a:avLst/>
          </a:prstGeom>
        </p:spPr>
      </p:pic>
      <p:sp>
        <p:nvSpPr>
          <p:cNvPr id="5" name="Rounded Rectangle 4"/>
          <p:cNvSpPr/>
          <p:nvPr/>
        </p:nvSpPr>
        <p:spPr>
          <a:xfrm>
            <a:off x="6728178" y="5926667"/>
            <a:ext cx="1885244" cy="259644"/>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0646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FF0000"/>
                </a:solidFill>
              </a:rPr>
              <a:t>blood</a:t>
            </a:r>
            <a:r>
              <a:rPr lang="en-US" sz="2800" dirty="0" smtClean="0"/>
              <a:t> &gt;&gt;supratrochlear &amp;supraorbital</a:t>
            </a:r>
            <a:br>
              <a:rPr lang="en-US" sz="2800" dirty="0" smtClean="0"/>
            </a:br>
            <a:r>
              <a:rPr lang="en-US" sz="2800" dirty="0" smtClean="0">
                <a:solidFill>
                  <a:srgbClr val="FF0000"/>
                </a:solidFill>
              </a:rPr>
              <a:t>nerve supply </a:t>
            </a:r>
            <a:r>
              <a:rPr lang="en-US" sz="2800" dirty="0" smtClean="0"/>
              <a:t>&gt;&gt;temporal &amp;zygomatic branches of facial n.</a:t>
            </a:r>
            <a:endParaRPr lang="en-US" sz="2800" dirty="0"/>
          </a:p>
        </p:txBody>
      </p:sp>
      <p:pic>
        <p:nvPicPr>
          <p:cNvPr id="4" name="Content Placeholder 3"/>
          <p:cNvPicPr>
            <a:picLocks noGrp="1" noChangeAspect="1"/>
          </p:cNvPicPr>
          <p:nvPr>
            <p:ph idx="1"/>
          </p:nvPr>
        </p:nvPicPr>
        <p:blipFill>
          <a:blip r:embed="rId2"/>
          <a:stretch>
            <a:fillRect/>
          </a:stretch>
        </p:blipFill>
        <p:spPr>
          <a:xfrm>
            <a:off x="6693767" y="1772532"/>
            <a:ext cx="4969536" cy="4368623"/>
          </a:xfrm>
          <a:prstGeom prst="rect">
            <a:avLst/>
          </a:prstGeom>
        </p:spPr>
      </p:pic>
      <p:pic>
        <p:nvPicPr>
          <p:cNvPr id="1026" name="Picture 2" descr="EXTRINSIC PART&#10;• Thickest middle stratum – Buccinator&#10;• Thick superficial stratum – Elevators&#10;&amp; depressors of lips &amp; an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64" y="1772533"/>
            <a:ext cx="6076950" cy="456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479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446</Words>
  <Application>Microsoft Office PowerPoint</Application>
  <PresentationFormat>Widescreen</PresentationFormat>
  <Paragraphs>31</Paragraphs>
  <Slides>24</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Calibri</vt:lpstr>
      <vt:lpstr>Calibri Light</vt:lpstr>
      <vt:lpstr>Noto Naskh Arabic UI</vt:lpstr>
      <vt:lpstr>Proxima Nova</vt:lpstr>
      <vt:lpstr>Source Sans Pro</vt:lpstr>
      <vt:lpstr>Office Theme</vt:lpstr>
      <vt:lpstr>1_Office Theme</vt:lpstr>
      <vt:lpstr>PowerPoint Presentation</vt:lpstr>
      <vt:lpstr>The skin is the largest organ of the body, with a total area of about 20 square feet.</vt:lpstr>
      <vt:lpstr>The skin protects us from microbes and the elements, helps regulate body temperature, and permits the sensations of touch, heat, and cold.</vt:lpstr>
      <vt:lpstr>PowerPoint Presentation</vt:lpstr>
      <vt:lpstr>PowerPoint Presentation</vt:lpstr>
      <vt:lpstr>PowerPoint Presentation</vt:lpstr>
      <vt:lpstr>PowerPoint Presentation</vt:lpstr>
      <vt:lpstr>PowerPoint Presentation</vt:lpstr>
      <vt:lpstr>blood &gt;&gt;supratrochlear &amp;supraorbital nerve supply &gt;&gt;temporal &amp;zygomatic branches of facial n.</vt:lpstr>
      <vt:lpstr>PowerPoint Presentation</vt:lpstr>
      <vt:lpstr>PowerPoint Presentation</vt:lpstr>
      <vt:lpstr>PowerPoint Presentation</vt:lpstr>
      <vt:lpstr>PowerPoint Presentation</vt:lpstr>
      <vt:lpstr>PowerPoint Presentation</vt:lpstr>
      <vt:lpstr>PowerPoint Presentation</vt:lpstr>
      <vt:lpstr>Blood&gt;&gt;sup&amp;inf.labial br.from facial a. nerve&gt;&gt; buccal br. Of facial n</vt:lpstr>
      <vt:lpstr>l</vt:lpstr>
      <vt:lpstr>procerus muscle</vt:lpstr>
      <vt:lpstr>Nasalis m.</vt:lpstr>
      <vt:lpstr>Depressor septi m.</vt:lpstr>
      <vt:lpstr> levator labii superioris alaeque nasi muscle</vt:lpstr>
      <vt:lpstr>PowerPoint Presentation</vt:lpstr>
      <vt:lpstr>Facial nerve</vt:lpstr>
      <vt:lpstr>PowerPoint Presentation</vt:lpstr>
    </vt:vector>
  </TitlesOfParts>
  <Company>Microsoft (C)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hp1</dc:creator>
  <cp:lastModifiedBy>hp1</cp:lastModifiedBy>
  <cp:revision>29</cp:revision>
  <dcterms:created xsi:type="dcterms:W3CDTF">2020-12-15T07:12:50Z</dcterms:created>
  <dcterms:modified xsi:type="dcterms:W3CDTF">2023-10-23T20:30:14Z</dcterms:modified>
</cp:coreProperties>
</file>