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4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3" r:id="rId27"/>
    <p:sldId id="299" r:id="rId28"/>
    <p:sldId id="300" r:id="rId29"/>
    <p:sldId id="301" r:id="rId30"/>
    <p:sldId id="302" r:id="rId31"/>
    <p:sldId id="281" r:id="rId32"/>
    <p:sldId id="282" r:id="rId33"/>
    <p:sldId id="283" r:id="rId34"/>
    <p:sldId id="285" r:id="rId35"/>
    <p:sldId id="286" r:id="rId36"/>
    <p:sldId id="304" r:id="rId37"/>
    <p:sldId id="287" r:id="rId38"/>
    <p:sldId id="288" r:id="rId39"/>
    <p:sldId id="289" r:id="rId40"/>
    <p:sldId id="292" r:id="rId41"/>
    <p:sldId id="293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5" autoAdjust="0"/>
    <p:restoredTop sz="86389" autoAdjust="0"/>
  </p:normalViewPr>
  <p:slideViewPr>
    <p:cSldViewPr>
      <p:cViewPr varScale="1">
        <p:scale>
          <a:sx n="58" d="100"/>
          <a:sy n="58" d="100"/>
        </p:scale>
        <p:origin x="8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083F-5CEC-494A-95F4-861921BEA7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D5C1-FD8D-4BA4-9140-CCA55262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D5C1-FD8D-4BA4-9140-CCA5526203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D5C1-FD8D-4BA4-9140-CCA5526203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2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88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32C6-858A-4994-93DD-277318B9B60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9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2011-1F77-4693-A2DF-084F6A22D99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830E-DA3D-4C59-B432-3DB42FC0316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FE4A-F2FE-4303-8C8A-890B3809F67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3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9027-45CC-413C-990A-F288D24A01F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9C3-77A7-41A1-99DC-0371F39FF32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9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3083-795A-4B20-AAA3-2DE70DBF303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DE74-E1BA-4436-99BB-3DD7097013F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9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88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32C6-858A-4994-93DD-277318B9B60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0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4377-9A11-4684-B02D-C6A0DC15314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99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E2CF3-FEB4-46BE-9934-FEBAF170361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1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4377-9A11-4684-B02D-C6A0DC15314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5C1A-119D-4A2E-BAB3-8864EAC0BB9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74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393-65E1-4DD7-812A-195C7FF1457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89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75BC-00AD-4CC5-914E-9163C1580D7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AEB6-DA67-4528-AC4A-818E7093E16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63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5938-EA2F-4FA6-B365-90D49138F25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8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D193-C2EA-49CF-B99C-1AB99FED06E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27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2011-1F77-4693-A2DF-084F6A22D99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36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830E-DA3D-4C59-B432-3DB42FC0316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9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FE4A-F2FE-4303-8C8A-890B3809F67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15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9027-45CC-413C-990A-F288D24A01F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E2CF3-FEB4-46BE-9934-FEBAF170361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33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9C3-77A7-41A1-99DC-0371F39FF32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4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3083-795A-4B20-AAA3-2DE70DBF303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5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DE74-E1BA-4436-99BB-3DD7097013F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5C1A-119D-4A2E-BAB3-8864EAC0BB9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1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393-65E1-4DD7-812A-195C7FF1457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8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75BC-00AD-4CC5-914E-9163C1580D7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0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AEB6-DA67-4528-AC4A-818E7093E16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5938-EA2F-4FA6-B365-90D49138F25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D193-C2EA-49CF-B99C-1AB99FED06E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78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78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78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74EEB28-AD56-47FC-9B18-131D0C43FB7D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263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78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478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78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78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74EEB28-AD56-47FC-9B18-131D0C43FB7D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17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molar lower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33375"/>
            <a:ext cx="33162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3960812" cy="3756025"/>
          </a:xfrm>
          <a:ln w="57150">
            <a:solidFill>
              <a:schemeClr val="tx1"/>
            </a:solidFill>
          </a:ln>
        </p:spPr>
        <p:txBody>
          <a:bodyPr anchorCtr="0"/>
          <a:lstStyle/>
          <a:p>
            <a:pPr eaLnBrk="1" hangingPunct="1">
              <a:defRPr/>
            </a:pPr>
            <a:r>
              <a:rPr lang="en-US" b="1" dirty="0">
                <a:solidFill>
                  <a:srgbClr val="FF9933"/>
                </a:solidFill>
              </a:rPr>
              <a:t>Mandibular  </a:t>
            </a:r>
            <a:br>
              <a:rPr lang="en-US" b="1" dirty="0">
                <a:solidFill>
                  <a:srgbClr val="FF9933"/>
                </a:solidFill>
              </a:rPr>
            </a:br>
            <a:r>
              <a:rPr lang="en-US" b="1" dirty="0">
                <a:solidFill>
                  <a:srgbClr val="FF9933"/>
                </a:solidFill>
              </a:rPr>
              <a:t>1st molar</a:t>
            </a:r>
          </a:p>
        </p:txBody>
      </p:sp>
      <p:sp>
        <p:nvSpPr>
          <p:cNvPr id="200708" name="AutoShape 4"/>
          <p:cNvSpPr>
            <a:spLocks noChangeArrowheads="1"/>
          </p:cNvSpPr>
          <p:nvPr/>
        </p:nvSpPr>
        <p:spPr bwMode="auto">
          <a:xfrm>
            <a:off x="5219700" y="4652963"/>
            <a:ext cx="576263" cy="576262"/>
          </a:xfrm>
          <a:prstGeom prst="flowChartConnector">
            <a:avLst/>
          </a:prstGeom>
          <a:solidFill>
            <a:srgbClr val="FF33C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0709" name="AutoShape 5"/>
          <p:cNvSpPr>
            <a:spLocks noChangeArrowheads="1"/>
          </p:cNvSpPr>
          <p:nvPr/>
        </p:nvSpPr>
        <p:spPr bwMode="auto">
          <a:xfrm>
            <a:off x="7308850" y="4652963"/>
            <a:ext cx="576263" cy="576262"/>
          </a:xfrm>
          <a:prstGeom prst="flowChartConnector">
            <a:avLst/>
          </a:prstGeom>
          <a:solidFill>
            <a:srgbClr val="FF33CC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  <p:bldP spid="2007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nd molar 6 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7130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2952750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Lingual aspect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79388" y="870834"/>
            <a:ext cx="664637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❤</a:t>
            </a:r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b="1" dirty="0">
                <a:solidFill>
                  <a:srgbClr val="FFFFFF"/>
                </a:solidFill>
              </a:rPr>
              <a:t> The lingual surface has the same crown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outline like buccal surface but,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with lingual convergence.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07950" y="2023359"/>
            <a:ext cx="739016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CC0099"/>
                </a:solidFill>
              </a:rPr>
              <a:t>mesiolingual</a:t>
            </a:r>
            <a:r>
              <a:rPr lang="en-US" sz="2400" b="1" dirty="0">
                <a:solidFill>
                  <a:srgbClr val="FFFFFF"/>
                </a:solidFill>
              </a:rPr>
              <a:t>, </a:t>
            </a:r>
            <a:r>
              <a:rPr lang="en-US" sz="2400" b="1" dirty="0">
                <a:solidFill>
                  <a:srgbClr val="666699"/>
                </a:solidFill>
              </a:rPr>
              <a:t>distolingual</a:t>
            </a:r>
            <a:r>
              <a:rPr lang="en-US" sz="2400" b="1" dirty="0">
                <a:solidFill>
                  <a:srgbClr val="FFFFFF"/>
                </a:solidFill>
              </a:rPr>
              <a:t> cusps (obtuse)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and small part of the </a:t>
            </a:r>
            <a:r>
              <a:rPr lang="en-US" sz="2400" b="1" dirty="0">
                <a:solidFill>
                  <a:srgbClr val="00CC00"/>
                </a:solidFill>
              </a:rPr>
              <a:t>distal</a:t>
            </a:r>
            <a:r>
              <a:rPr lang="en-US" sz="2400" b="1" dirty="0">
                <a:solidFill>
                  <a:srgbClr val="FFFFFF"/>
                </a:solidFill>
              </a:rPr>
              <a:t> cusp could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be seen from this aspect.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142875" y="3322450"/>
            <a:ext cx="567014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FF9900"/>
                </a:solidFill>
              </a:rPr>
              <a:t>lingual developmental groove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separates the two lingual cusps. 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107950" y="4186050"/>
            <a:ext cx="59769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FF9900"/>
                </a:solidFill>
              </a:rPr>
              <a:t>lingual developmental groove</a:t>
            </a:r>
            <a:r>
              <a:rPr lang="en-US" sz="2400" b="1" dirty="0">
                <a:solidFill>
                  <a:srgbClr val="FFFFFF"/>
                </a:solidFill>
              </a:rPr>
              <a:t> fades out near the middle of the crown. </a:t>
            </a:r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 flipH="1">
            <a:off x="6732588" y="981075"/>
            <a:ext cx="287337" cy="431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 flipH="1">
            <a:off x="7885113" y="1196975"/>
            <a:ext cx="215900" cy="5032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flipH="1">
            <a:off x="8604250" y="1412875"/>
            <a:ext cx="288925" cy="360363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3" name="Freeform 11"/>
          <p:cNvSpPr>
            <a:spLocks/>
          </p:cNvSpPr>
          <p:nvPr/>
        </p:nvSpPr>
        <p:spPr bwMode="auto">
          <a:xfrm>
            <a:off x="7297738" y="1628775"/>
            <a:ext cx="82550" cy="504825"/>
          </a:xfrm>
          <a:custGeom>
            <a:avLst/>
            <a:gdLst>
              <a:gd name="T0" fmla="*/ 52 w 52"/>
              <a:gd name="T1" fmla="*/ 0 h 318"/>
              <a:gd name="T2" fmla="*/ 7 w 52"/>
              <a:gd name="T3" fmla="*/ 91 h 318"/>
              <a:gd name="T4" fmla="*/ 7 w 52"/>
              <a:gd name="T5" fmla="*/ 318 h 318"/>
              <a:gd name="T6" fmla="*/ 0 60000 65536"/>
              <a:gd name="T7" fmla="*/ 0 60000 65536"/>
              <a:gd name="T8" fmla="*/ 0 60000 65536"/>
              <a:gd name="T9" fmla="*/ 0 w 52"/>
              <a:gd name="T10" fmla="*/ 0 h 318"/>
              <a:gd name="T11" fmla="*/ 52 w 52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18">
                <a:moveTo>
                  <a:pt x="52" y="0"/>
                </a:moveTo>
                <a:cubicBezTo>
                  <a:pt x="33" y="19"/>
                  <a:pt x="14" y="38"/>
                  <a:pt x="7" y="91"/>
                </a:cubicBezTo>
                <a:cubicBezTo>
                  <a:pt x="0" y="144"/>
                  <a:pt x="3" y="231"/>
                  <a:pt x="7" y="318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107950" y="5077193"/>
            <a:ext cx="5688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FF33CC"/>
                </a:solidFill>
              </a:rPr>
              <a:t>cervical line</a:t>
            </a:r>
            <a:r>
              <a:rPr lang="en-US" sz="2400" b="1" dirty="0">
                <a:solidFill>
                  <a:srgbClr val="FFFFFF"/>
                </a:solidFill>
              </a:rPr>
              <a:t> is located at more occlusal level than that on the buccal surface so, the roots appear to be longer lingually than </a:t>
            </a:r>
            <a:r>
              <a:rPr lang="en-US" sz="2400" b="1" dirty="0" err="1">
                <a:solidFill>
                  <a:srgbClr val="FFFFFF"/>
                </a:solidFill>
              </a:rPr>
              <a:t>buccally</a:t>
            </a:r>
            <a:r>
              <a:rPr lang="en-US" sz="2400" b="1" dirty="0">
                <a:solidFill>
                  <a:srgbClr val="FFFFFF"/>
                </a:solidFill>
              </a:rPr>
              <a:t> .</a:t>
            </a: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6300788" y="2781300"/>
            <a:ext cx="2087562" cy="142875"/>
          </a:xfrm>
          <a:custGeom>
            <a:avLst/>
            <a:gdLst>
              <a:gd name="T0" fmla="*/ 0 w 1315"/>
              <a:gd name="T1" fmla="*/ 0 h 90"/>
              <a:gd name="T2" fmla="*/ 635 w 1315"/>
              <a:gd name="T3" fmla="*/ 45 h 90"/>
              <a:gd name="T4" fmla="*/ 952 w 1315"/>
              <a:gd name="T5" fmla="*/ 45 h 90"/>
              <a:gd name="T6" fmla="*/ 1315 w 1315"/>
              <a:gd name="T7" fmla="*/ 9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315"/>
              <a:gd name="T13" fmla="*/ 0 h 90"/>
              <a:gd name="T14" fmla="*/ 1315 w 1315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5" h="90">
                <a:moveTo>
                  <a:pt x="0" y="0"/>
                </a:moveTo>
                <a:cubicBezTo>
                  <a:pt x="238" y="19"/>
                  <a:pt x="476" y="38"/>
                  <a:pt x="635" y="45"/>
                </a:cubicBezTo>
                <a:cubicBezTo>
                  <a:pt x="794" y="52"/>
                  <a:pt x="839" y="38"/>
                  <a:pt x="952" y="45"/>
                </a:cubicBezTo>
                <a:cubicBezTo>
                  <a:pt x="1065" y="52"/>
                  <a:pt x="1190" y="71"/>
                  <a:pt x="1315" y="9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77" grpId="0"/>
      <p:bldP spid="207878" grpId="0"/>
      <p:bldP spid="207879" grpId="0"/>
      <p:bldP spid="207880" grpId="0" animBg="1"/>
      <p:bldP spid="207881" grpId="0" animBg="1"/>
      <p:bldP spid="207882" grpId="0" animBg="1"/>
      <p:bldP spid="207883" grpId="0" animBg="1"/>
      <p:bldP spid="207884" grpId="0"/>
      <p:bldP spid="2078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Mand molar 6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08050"/>
            <a:ext cx="26797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611188" y="495300"/>
            <a:ext cx="4189412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9933"/>
                </a:solidFill>
              </a:rPr>
              <a:t>The mesial aspect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07950" y="1368336"/>
            <a:ext cx="6048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-It is </a:t>
            </a:r>
            <a:r>
              <a:rPr lang="en-US" sz="2400" b="1" dirty="0">
                <a:solidFill>
                  <a:srgbClr val="FF33CC"/>
                </a:solidFill>
              </a:rPr>
              <a:t>rhomboidal</a:t>
            </a:r>
            <a:r>
              <a:rPr lang="en-US" sz="2400" b="1" dirty="0">
                <a:solidFill>
                  <a:srgbClr val="FFFFFF"/>
                </a:solidFill>
              </a:rPr>
              <a:t> in shape (constricted occlusally) and inclined lingually.</a:t>
            </a:r>
          </a:p>
        </p:txBody>
      </p:sp>
      <p:sp>
        <p:nvSpPr>
          <p:cNvPr id="208902" name="AutoShape 6"/>
          <p:cNvSpPr>
            <a:spLocks noChangeArrowheads="1"/>
          </p:cNvSpPr>
          <p:nvPr/>
        </p:nvSpPr>
        <p:spPr bwMode="auto">
          <a:xfrm rot="-153816">
            <a:off x="5795963" y="979488"/>
            <a:ext cx="3419475" cy="1727200"/>
          </a:xfrm>
          <a:prstGeom prst="parallelogram">
            <a:avLst>
              <a:gd name="adj" fmla="val 49494"/>
            </a:avLst>
          </a:prstGeom>
          <a:solidFill>
            <a:srgbClr val="FF33CC">
              <a:alpha val="2784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160338" y="2414499"/>
            <a:ext cx="5924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The buccal outline is convex at the cervical third for the presence of cervical ridge. 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106363" y="3636358"/>
            <a:ext cx="568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then becomes slightly concave or straight at the middle third and becomes slightly convex or straight to the mesiobuccal cusp tip.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34925" y="5074633"/>
            <a:ext cx="64087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The lingual outline is  less convex from the cervical line to the mesiolingual cusp tip with the maximum convexity at the middle of the crown.</a:t>
            </a:r>
          </a:p>
        </p:txBody>
      </p:sp>
      <p:sp>
        <p:nvSpPr>
          <p:cNvPr id="208906" name="Freeform 10"/>
          <p:cNvSpPr>
            <a:spLocks/>
          </p:cNvSpPr>
          <p:nvPr/>
        </p:nvSpPr>
        <p:spPr bwMode="auto">
          <a:xfrm>
            <a:off x="5999163" y="2205038"/>
            <a:ext cx="85725" cy="576262"/>
          </a:xfrm>
          <a:custGeom>
            <a:avLst/>
            <a:gdLst>
              <a:gd name="T0" fmla="*/ 54 w 54"/>
              <a:gd name="T1" fmla="*/ 363 h 363"/>
              <a:gd name="T2" fmla="*/ 8 w 54"/>
              <a:gd name="T3" fmla="*/ 227 h 363"/>
              <a:gd name="T4" fmla="*/ 8 w 54"/>
              <a:gd name="T5" fmla="*/ 0 h 363"/>
              <a:gd name="T6" fmla="*/ 0 60000 65536"/>
              <a:gd name="T7" fmla="*/ 0 60000 65536"/>
              <a:gd name="T8" fmla="*/ 0 60000 65536"/>
              <a:gd name="T9" fmla="*/ 0 w 54"/>
              <a:gd name="T10" fmla="*/ 0 h 363"/>
              <a:gd name="T11" fmla="*/ 54 w 5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3">
                <a:moveTo>
                  <a:pt x="54" y="363"/>
                </a:moveTo>
                <a:cubicBezTo>
                  <a:pt x="35" y="325"/>
                  <a:pt x="16" y="287"/>
                  <a:pt x="8" y="227"/>
                </a:cubicBezTo>
                <a:cubicBezTo>
                  <a:pt x="0" y="167"/>
                  <a:pt x="4" y="83"/>
                  <a:pt x="8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907" name="Freeform 11"/>
          <p:cNvSpPr>
            <a:spLocks/>
          </p:cNvSpPr>
          <p:nvPr/>
        </p:nvSpPr>
        <p:spPr bwMode="auto">
          <a:xfrm>
            <a:off x="6011863" y="1700213"/>
            <a:ext cx="144462" cy="504825"/>
          </a:xfrm>
          <a:custGeom>
            <a:avLst/>
            <a:gdLst>
              <a:gd name="T0" fmla="*/ 0 w 91"/>
              <a:gd name="T1" fmla="*/ 318 h 318"/>
              <a:gd name="T2" fmla="*/ 46 w 91"/>
              <a:gd name="T3" fmla="*/ 227 h 318"/>
              <a:gd name="T4" fmla="*/ 91 w 91"/>
              <a:gd name="T5" fmla="*/ 0 h 318"/>
              <a:gd name="T6" fmla="*/ 0 60000 65536"/>
              <a:gd name="T7" fmla="*/ 0 60000 65536"/>
              <a:gd name="T8" fmla="*/ 0 60000 65536"/>
              <a:gd name="T9" fmla="*/ 0 w 91"/>
              <a:gd name="T10" fmla="*/ 0 h 318"/>
              <a:gd name="T11" fmla="*/ 91 w 91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318">
                <a:moveTo>
                  <a:pt x="0" y="318"/>
                </a:moveTo>
                <a:cubicBezTo>
                  <a:pt x="15" y="299"/>
                  <a:pt x="31" y="280"/>
                  <a:pt x="46" y="227"/>
                </a:cubicBezTo>
                <a:cubicBezTo>
                  <a:pt x="61" y="174"/>
                  <a:pt x="76" y="87"/>
                  <a:pt x="91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908" name="Freeform 12"/>
          <p:cNvSpPr>
            <a:spLocks/>
          </p:cNvSpPr>
          <p:nvPr/>
        </p:nvSpPr>
        <p:spPr bwMode="auto">
          <a:xfrm>
            <a:off x="6156325" y="1125538"/>
            <a:ext cx="360363" cy="574675"/>
          </a:xfrm>
          <a:custGeom>
            <a:avLst/>
            <a:gdLst>
              <a:gd name="T0" fmla="*/ 0 w 227"/>
              <a:gd name="T1" fmla="*/ 362 h 362"/>
              <a:gd name="T2" fmla="*/ 45 w 227"/>
              <a:gd name="T3" fmla="*/ 226 h 362"/>
              <a:gd name="T4" fmla="*/ 227 w 227"/>
              <a:gd name="T5" fmla="*/ 0 h 362"/>
              <a:gd name="T6" fmla="*/ 0 60000 65536"/>
              <a:gd name="T7" fmla="*/ 0 60000 65536"/>
              <a:gd name="T8" fmla="*/ 0 60000 65536"/>
              <a:gd name="T9" fmla="*/ 0 w 227"/>
              <a:gd name="T10" fmla="*/ 0 h 362"/>
              <a:gd name="T11" fmla="*/ 227 w 227"/>
              <a:gd name="T12" fmla="*/ 362 h 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362">
                <a:moveTo>
                  <a:pt x="0" y="362"/>
                </a:moveTo>
                <a:cubicBezTo>
                  <a:pt x="3" y="324"/>
                  <a:pt x="7" y="286"/>
                  <a:pt x="45" y="226"/>
                </a:cubicBezTo>
                <a:cubicBezTo>
                  <a:pt x="83" y="166"/>
                  <a:pt x="155" y="83"/>
                  <a:pt x="227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909" name="Freeform 13"/>
          <p:cNvSpPr>
            <a:spLocks/>
          </p:cNvSpPr>
          <p:nvPr/>
        </p:nvSpPr>
        <p:spPr bwMode="auto">
          <a:xfrm>
            <a:off x="8459788" y="981075"/>
            <a:ext cx="336550" cy="1655763"/>
          </a:xfrm>
          <a:custGeom>
            <a:avLst/>
            <a:gdLst>
              <a:gd name="T0" fmla="*/ 0 w 212"/>
              <a:gd name="T1" fmla="*/ 1043 h 1043"/>
              <a:gd name="T2" fmla="*/ 182 w 212"/>
              <a:gd name="T3" fmla="*/ 635 h 1043"/>
              <a:gd name="T4" fmla="*/ 182 w 212"/>
              <a:gd name="T5" fmla="*/ 363 h 1043"/>
              <a:gd name="T6" fmla="*/ 0 w 212"/>
              <a:gd name="T7" fmla="*/ 0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1043"/>
              <a:gd name="T14" fmla="*/ 212 w 212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1043">
                <a:moveTo>
                  <a:pt x="0" y="1043"/>
                </a:moveTo>
                <a:cubicBezTo>
                  <a:pt x="76" y="895"/>
                  <a:pt x="152" y="748"/>
                  <a:pt x="182" y="635"/>
                </a:cubicBezTo>
                <a:cubicBezTo>
                  <a:pt x="212" y="522"/>
                  <a:pt x="212" y="469"/>
                  <a:pt x="182" y="363"/>
                </a:cubicBezTo>
                <a:cubicBezTo>
                  <a:pt x="152" y="257"/>
                  <a:pt x="76" y="128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1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1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2" grpId="0" animBg="1"/>
      <p:bldP spid="208903" grpId="0"/>
      <p:bldP spid="208904" grpId="0"/>
      <p:bldP spid="208905" grpId="0"/>
      <p:bldP spid="208906" grpId="0" animBg="1"/>
      <p:bldP spid="208907" grpId="0" animBg="1"/>
      <p:bldP spid="208908" grpId="0" animBg="1"/>
      <p:bldP spid="2089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79388" y="331143"/>
            <a:ext cx="6679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400" b="1" dirty="0">
                <a:solidFill>
                  <a:srgbClr val="FF33CC"/>
                </a:solidFill>
              </a:rPr>
              <a:t>The cervical line</a:t>
            </a:r>
            <a:r>
              <a:rPr lang="en-US" sz="2400" b="1" dirty="0">
                <a:solidFill>
                  <a:srgbClr val="FFFFFF"/>
                </a:solidFill>
              </a:rPr>
              <a:t> is usually </a:t>
            </a:r>
            <a:r>
              <a:rPr lang="en-US" sz="2400" b="1" dirty="0" err="1">
                <a:solidFill>
                  <a:srgbClr val="FFFFFF"/>
                </a:solidFill>
              </a:rPr>
              <a:t>irregular,and</a:t>
            </a:r>
            <a:r>
              <a:rPr lang="en-US" sz="2400" b="1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98659" name="Picture 3" descr="Mand molar 6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476250"/>
            <a:ext cx="26797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Freeform 4"/>
          <p:cNvSpPr>
            <a:spLocks/>
          </p:cNvSpPr>
          <p:nvPr/>
        </p:nvSpPr>
        <p:spPr bwMode="auto">
          <a:xfrm>
            <a:off x="6445250" y="2181225"/>
            <a:ext cx="2159000" cy="239713"/>
          </a:xfrm>
          <a:custGeom>
            <a:avLst/>
            <a:gdLst>
              <a:gd name="T0" fmla="*/ 0 w 1360"/>
              <a:gd name="T1" fmla="*/ 151 h 151"/>
              <a:gd name="T2" fmla="*/ 317 w 1360"/>
              <a:gd name="T3" fmla="*/ 106 h 151"/>
              <a:gd name="T4" fmla="*/ 680 w 1360"/>
              <a:gd name="T5" fmla="*/ 15 h 151"/>
              <a:gd name="T6" fmla="*/ 1088 w 1360"/>
              <a:gd name="T7" fmla="*/ 15 h 151"/>
              <a:gd name="T8" fmla="*/ 1360 w 1360"/>
              <a:gd name="T9" fmla="*/ 15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0"/>
              <a:gd name="T16" fmla="*/ 0 h 151"/>
              <a:gd name="T17" fmla="*/ 1360 w 1360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0" h="151">
                <a:moveTo>
                  <a:pt x="0" y="151"/>
                </a:moveTo>
                <a:cubicBezTo>
                  <a:pt x="102" y="140"/>
                  <a:pt x="204" y="129"/>
                  <a:pt x="317" y="106"/>
                </a:cubicBezTo>
                <a:cubicBezTo>
                  <a:pt x="430" y="83"/>
                  <a:pt x="552" y="30"/>
                  <a:pt x="680" y="15"/>
                </a:cubicBezTo>
                <a:cubicBezTo>
                  <a:pt x="808" y="0"/>
                  <a:pt x="975" y="15"/>
                  <a:pt x="1088" y="15"/>
                </a:cubicBezTo>
                <a:cubicBezTo>
                  <a:pt x="1201" y="15"/>
                  <a:pt x="1280" y="15"/>
                  <a:pt x="1360" y="15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79388" y="941298"/>
            <a:ext cx="5840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- It inclined from the lingual side to the buccal as it always located at a more occlusal level on the lingual side.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40475" y="2085371"/>
            <a:ext cx="5955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-The </a:t>
            </a:r>
            <a:r>
              <a:rPr lang="en-US" sz="2400" b="1" dirty="0">
                <a:solidFill>
                  <a:srgbClr val="00CC00"/>
                </a:solidFill>
              </a:rPr>
              <a:t>mesial marginal ridge</a:t>
            </a:r>
            <a:r>
              <a:rPr lang="en-US" sz="2400" b="1" dirty="0">
                <a:solidFill>
                  <a:srgbClr val="FFFFFF"/>
                </a:solidFill>
              </a:rPr>
              <a:t> is continuous with the cusp ridges but in a slightly lower level (1mm below the level of the cusps tips.</a:t>
            </a: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7091363" y="908050"/>
            <a:ext cx="1081087" cy="144463"/>
          </a:xfrm>
          <a:prstGeom prst="flowChartTerminator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187626" y="3803561"/>
            <a:ext cx="5832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-The </a:t>
            </a:r>
            <a:r>
              <a:rPr lang="en-US" sz="2400" b="1" dirty="0">
                <a:solidFill>
                  <a:srgbClr val="FF9900"/>
                </a:solidFill>
              </a:rPr>
              <a:t>contact area</a:t>
            </a:r>
            <a:r>
              <a:rPr lang="en-US" sz="2400" b="1" dirty="0">
                <a:solidFill>
                  <a:srgbClr val="FFFFFF"/>
                </a:solidFill>
              </a:rPr>
              <a:t> is located at the junction of the middle and occlusal thirds slightly buccal to the midline.</a:t>
            </a: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7091363" y="1052513"/>
            <a:ext cx="360362" cy="2159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40475" y="4838096"/>
            <a:ext cx="6264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-The mesial root has straight buccal and lingual outline till the middle of the root length and then tapers to a blunt apex. 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161070" y="6322368"/>
            <a:ext cx="6862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00"/>
                </a:solidFill>
              </a:rPr>
              <a:t>❤</a:t>
            </a:r>
            <a:r>
              <a:rPr lang="en-US" sz="2400" b="1" dirty="0">
                <a:solidFill>
                  <a:srgbClr val="FFFFFF"/>
                </a:solidFill>
              </a:rPr>
              <a:t>- It has a </a:t>
            </a:r>
            <a:r>
              <a:rPr lang="en-US" sz="2400" b="1" dirty="0">
                <a:solidFill>
                  <a:srgbClr val="CC0099"/>
                </a:solidFill>
              </a:rPr>
              <a:t>deep groove</a:t>
            </a:r>
            <a:r>
              <a:rPr lang="en-US" sz="2400" b="1" dirty="0">
                <a:solidFill>
                  <a:srgbClr val="FFFFFF"/>
                </a:solidFill>
              </a:rPr>
              <a:t> on its middle portion.</a:t>
            </a:r>
          </a:p>
        </p:txBody>
      </p:sp>
      <p:sp>
        <p:nvSpPr>
          <p:cNvPr id="209932" name="AutoShape 12"/>
          <p:cNvSpPr>
            <a:spLocks noChangeArrowheads="1"/>
          </p:cNvSpPr>
          <p:nvPr/>
        </p:nvSpPr>
        <p:spPr bwMode="auto">
          <a:xfrm>
            <a:off x="7380288" y="2420938"/>
            <a:ext cx="287337" cy="3024187"/>
          </a:xfrm>
          <a:prstGeom prst="flowChartTerminator">
            <a:avLst/>
          </a:prstGeom>
          <a:solidFill>
            <a:srgbClr val="CC0099">
              <a:alpha val="5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4" grpId="0" animBg="1"/>
      <p:bldP spid="209925" grpId="0"/>
      <p:bldP spid="209926" grpId="0"/>
      <p:bldP spid="209927" grpId="0" animBg="1"/>
      <p:bldP spid="209928" grpId="0"/>
      <p:bldP spid="209929" grpId="0" animBg="1"/>
      <p:bldP spid="209930" grpId="0"/>
      <p:bldP spid="209931" grpId="0"/>
      <p:bldP spid="2099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7813"/>
            <a:ext cx="6172200" cy="193198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FF00"/>
                </a:solidFill>
              </a:rPr>
              <a:t>❤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The buccal cusp is flat and the lingual cusp is sharp with greater cusp heigh</a:t>
            </a:r>
            <a:r>
              <a:rPr lang="en-US" sz="2400" dirty="0"/>
              <a:t>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68287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2" y="3352800"/>
            <a:ext cx="3238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22" y="1794733"/>
            <a:ext cx="10969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04" y="1935482"/>
            <a:ext cx="396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55" y="3071813"/>
            <a:ext cx="21637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6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3775" y="692150"/>
            <a:ext cx="2962275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23850" y="115888"/>
            <a:ext cx="3529013" cy="557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The distal aspect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9213" y="687814"/>
            <a:ext cx="5675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distal aspect is similar to the mesial surface, but  narrower. 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107950" y="1477874"/>
            <a:ext cx="5400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00FF00"/>
                </a:solidFill>
              </a:rPr>
              <a:t>distal cusp </a:t>
            </a:r>
            <a:r>
              <a:rPr lang="en-US" sz="2400" b="1" dirty="0">
                <a:solidFill>
                  <a:srgbClr val="FFFFFF"/>
                </a:solidFill>
              </a:rPr>
              <a:t>is seen in the foreground and is located more to the buccal side.</a:t>
            </a:r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 flipH="1">
            <a:off x="7812088" y="836613"/>
            <a:ext cx="576262" cy="360362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100013" y="2558961"/>
            <a:ext cx="6056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 The </a:t>
            </a:r>
            <a:r>
              <a:rPr lang="en-US" sz="2400" b="1" dirty="0">
                <a:solidFill>
                  <a:srgbClr val="00FFFF"/>
                </a:solidFill>
              </a:rPr>
              <a:t>distal contact area </a:t>
            </a:r>
            <a:r>
              <a:rPr lang="en-US" sz="2400" b="1" dirty="0">
                <a:solidFill>
                  <a:srgbClr val="FFFFFF"/>
                </a:solidFill>
              </a:rPr>
              <a:t>appears on the distal cusp contour just below the distal cusp tip. </a:t>
            </a:r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451725" y="1125538"/>
            <a:ext cx="433388" cy="287337"/>
          </a:xfrm>
          <a:prstGeom prst="ellipse">
            <a:avLst/>
          </a:prstGeom>
          <a:solidFill>
            <a:srgbClr val="33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107950" y="3636358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00FF00"/>
                </a:solidFill>
              </a:rPr>
              <a:t>distal marginal ridge </a:t>
            </a:r>
            <a:r>
              <a:rPr lang="en-US" sz="2400" b="1" dirty="0">
                <a:solidFill>
                  <a:srgbClr val="FFFFFF"/>
                </a:solidFill>
              </a:rPr>
              <a:t>is short and made by the union of both the distal cusp ridge and the distolingual cusps.</a:t>
            </a:r>
          </a:p>
        </p:txBody>
      </p:sp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6659563" y="1268413"/>
            <a:ext cx="647700" cy="144462"/>
          </a:xfrm>
          <a:prstGeom prst="flowChartTerminator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 rot="10800000" flipV="1">
            <a:off x="33338" y="5080427"/>
            <a:ext cx="6124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A </a:t>
            </a:r>
            <a:r>
              <a:rPr lang="en-US" sz="2400" b="1" dirty="0">
                <a:solidFill>
                  <a:srgbClr val="FF9900"/>
                </a:solidFill>
              </a:rPr>
              <a:t>developmental groove</a:t>
            </a:r>
            <a:r>
              <a:rPr lang="en-US" sz="2400" b="1" dirty="0">
                <a:solidFill>
                  <a:srgbClr val="FFFFFF"/>
                </a:solidFill>
              </a:rPr>
              <a:t> is usually found crossing the distal marginal ridge.</a:t>
            </a:r>
          </a:p>
        </p:txBody>
      </p:sp>
      <p:sp>
        <p:nvSpPr>
          <p:cNvPr id="210956" name="Freeform 12"/>
          <p:cNvSpPr>
            <a:spLocks/>
          </p:cNvSpPr>
          <p:nvPr/>
        </p:nvSpPr>
        <p:spPr bwMode="auto">
          <a:xfrm>
            <a:off x="6767513" y="1196975"/>
            <a:ext cx="252412" cy="360363"/>
          </a:xfrm>
          <a:custGeom>
            <a:avLst/>
            <a:gdLst>
              <a:gd name="T0" fmla="*/ 159 w 159"/>
              <a:gd name="T1" fmla="*/ 0 h 227"/>
              <a:gd name="T2" fmla="*/ 23 w 159"/>
              <a:gd name="T3" fmla="*/ 91 h 227"/>
              <a:gd name="T4" fmla="*/ 23 w 159"/>
              <a:gd name="T5" fmla="*/ 227 h 227"/>
              <a:gd name="T6" fmla="*/ 0 60000 65536"/>
              <a:gd name="T7" fmla="*/ 0 60000 65536"/>
              <a:gd name="T8" fmla="*/ 0 60000 65536"/>
              <a:gd name="T9" fmla="*/ 0 w 159"/>
              <a:gd name="T10" fmla="*/ 0 h 227"/>
              <a:gd name="T11" fmla="*/ 159 w 159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227">
                <a:moveTo>
                  <a:pt x="159" y="0"/>
                </a:moveTo>
                <a:cubicBezTo>
                  <a:pt x="102" y="26"/>
                  <a:pt x="46" y="53"/>
                  <a:pt x="23" y="91"/>
                </a:cubicBezTo>
                <a:cubicBezTo>
                  <a:pt x="0" y="129"/>
                  <a:pt x="11" y="178"/>
                  <a:pt x="23" y="227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 rot="10800000" flipV="1">
            <a:off x="34925" y="5840839"/>
            <a:ext cx="6410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❤-</a:t>
            </a:r>
            <a:r>
              <a:rPr lang="en-US" sz="2400" b="1" dirty="0">
                <a:solidFill>
                  <a:srgbClr val="FFFFFF"/>
                </a:solidFill>
              </a:rPr>
              <a:t>The </a:t>
            </a:r>
            <a:r>
              <a:rPr lang="en-US" sz="2400" b="1" dirty="0">
                <a:solidFill>
                  <a:srgbClr val="0000FF"/>
                </a:solidFill>
              </a:rPr>
              <a:t>distal root</a:t>
            </a:r>
            <a:r>
              <a:rPr lang="en-US" sz="2400" b="1" dirty="0">
                <a:solidFill>
                  <a:srgbClr val="FFFFFF"/>
                </a:solidFill>
              </a:rPr>
              <a:t> is narrower than the </a:t>
            </a:r>
            <a:r>
              <a:rPr lang="en-US" sz="2400" b="1" dirty="0">
                <a:solidFill>
                  <a:srgbClr val="CC0099"/>
                </a:solidFill>
              </a:rPr>
              <a:t>mesial root</a:t>
            </a:r>
            <a:r>
              <a:rPr lang="en-US" sz="2400" b="1" dirty="0">
                <a:solidFill>
                  <a:srgbClr val="FFFFFF"/>
                </a:solidFill>
              </a:rPr>
              <a:t> and has more tapered apex.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H="1">
            <a:off x="7885113" y="4076700"/>
            <a:ext cx="503237" cy="3603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 flipV="1">
            <a:off x="6372225" y="5084763"/>
            <a:ext cx="649288" cy="71437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9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  <p:bldP spid="210949" grpId="0"/>
      <p:bldP spid="210950" grpId="0" animBg="1"/>
      <p:bldP spid="210951" grpId="0"/>
      <p:bldP spid="210952" grpId="0" animBg="1"/>
      <p:bldP spid="210953" grpId="0"/>
      <p:bldP spid="210954" grpId="0" animBg="1"/>
      <p:bldP spid="210955" grpId="0"/>
      <p:bldP spid="210956" grpId="0" animBg="1"/>
      <p:bldP spid="210957" grpId="0"/>
      <p:bldP spid="210958" grpId="0" animBg="1"/>
      <p:bldP spid="2109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Mand molar 6 O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065338"/>
            <a:ext cx="36734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254000" y="948066"/>
            <a:ext cx="5841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occlusal surface is hexagonal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744912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The occlusal aspect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179388" y="1451304"/>
            <a:ext cx="679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Larger </a:t>
            </a:r>
            <a:r>
              <a:rPr lang="en-US" sz="2400" b="1" dirty="0">
                <a:solidFill>
                  <a:srgbClr val="00FFFF"/>
                </a:solidFill>
              </a:rPr>
              <a:t>mesiodistally </a:t>
            </a:r>
            <a:r>
              <a:rPr lang="en-US" sz="2400" b="1" dirty="0">
                <a:solidFill>
                  <a:srgbClr val="FFFFFF"/>
                </a:solidFill>
              </a:rPr>
              <a:t>than </a:t>
            </a:r>
            <a:r>
              <a:rPr lang="en-US" sz="2400" b="1" dirty="0">
                <a:solidFill>
                  <a:srgbClr val="FF33CC"/>
                </a:solidFill>
              </a:rPr>
              <a:t>buccolingually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1974" name="AutoShape 6"/>
          <p:cNvSpPr>
            <a:spLocks noChangeArrowheads="1"/>
          </p:cNvSpPr>
          <p:nvPr/>
        </p:nvSpPr>
        <p:spPr bwMode="auto">
          <a:xfrm>
            <a:off x="5148263" y="3716338"/>
            <a:ext cx="3455987" cy="288925"/>
          </a:xfrm>
          <a:prstGeom prst="leftRightArrow">
            <a:avLst>
              <a:gd name="adj1" fmla="val 50000"/>
              <a:gd name="adj2" fmla="val 239231"/>
            </a:avLst>
          </a:prstGeom>
          <a:solidFill>
            <a:srgbClr val="33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1975" name="AutoShape 7"/>
          <p:cNvSpPr>
            <a:spLocks noChangeArrowheads="1"/>
          </p:cNvSpPr>
          <p:nvPr/>
        </p:nvSpPr>
        <p:spPr bwMode="auto">
          <a:xfrm>
            <a:off x="6732588" y="2276475"/>
            <a:ext cx="215900" cy="3024188"/>
          </a:xfrm>
          <a:prstGeom prst="upDownArrow">
            <a:avLst>
              <a:gd name="adj1" fmla="val 50000"/>
              <a:gd name="adj2" fmla="val 280147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H="1">
            <a:off x="4932363" y="1987550"/>
            <a:ext cx="1368425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6300788" y="1989138"/>
            <a:ext cx="1584325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78" name="Line 10"/>
          <p:cNvSpPr>
            <a:spLocks noChangeShapeType="1"/>
          </p:cNvSpPr>
          <p:nvPr/>
        </p:nvSpPr>
        <p:spPr bwMode="auto">
          <a:xfrm>
            <a:off x="7885113" y="2133600"/>
            <a:ext cx="935037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 flipH="1">
            <a:off x="8243888" y="3141663"/>
            <a:ext cx="576262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4932363" y="2924175"/>
            <a:ext cx="431800" cy="2376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 flipH="1" flipV="1">
            <a:off x="5364163" y="5302250"/>
            <a:ext cx="2879725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169863" y="1843972"/>
            <a:ext cx="51943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buccal surface is larger than lingual and mesial is larger than distal.</a:t>
            </a:r>
          </a:p>
        </p:txBody>
      </p:sp>
      <p:sp>
        <p:nvSpPr>
          <p:cNvPr id="211983" name="Rectangle 15"/>
          <p:cNvSpPr>
            <a:spLocks noChangeArrowheads="1"/>
          </p:cNvSpPr>
          <p:nvPr/>
        </p:nvSpPr>
        <p:spPr bwMode="auto">
          <a:xfrm>
            <a:off x="250825" y="2964191"/>
            <a:ext cx="3328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It has five cusps. </a:t>
            </a:r>
          </a:p>
        </p:txBody>
      </p:sp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131763" y="3599230"/>
            <a:ext cx="50879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FFFF"/>
                </a:solidFill>
              </a:rPr>
              <a:t>The five cusps according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their sizes are </a:t>
            </a:r>
            <a:r>
              <a:rPr lang="en-US" sz="2400" b="1" dirty="0">
                <a:solidFill>
                  <a:srgbClr val="FF33CC"/>
                </a:solidFill>
              </a:rPr>
              <a:t>1) mesiobuccal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9900"/>
                </a:solidFill>
              </a:rPr>
              <a:t>2) mesiolingual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3) distolingual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CCFF"/>
                </a:solidFill>
              </a:rPr>
              <a:t>4) distobuccal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33CC33"/>
                </a:solidFill>
              </a:rPr>
              <a:t>5) distal cusp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1985" name="AutoShape 17"/>
          <p:cNvSpPr>
            <a:spLocks noChangeArrowheads="1"/>
          </p:cNvSpPr>
          <p:nvPr/>
        </p:nvSpPr>
        <p:spPr bwMode="auto">
          <a:xfrm>
            <a:off x="5724525" y="2636838"/>
            <a:ext cx="792163" cy="769937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1986" name="AutoShape 18"/>
          <p:cNvSpPr>
            <a:spLocks noChangeArrowheads="1"/>
          </p:cNvSpPr>
          <p:nvPr/>
        </p:nvSpPr>
        <p:spPr bwMode="auto">
          <a:xfrm>
            <a:off x="6948488" y="2708275"/>
            <a:ext cx="647700" cy="720725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1987" name="AutoShape 19"/>
          <p:cNvSpPr>
            <a:spLocks noChangeArrowheads="1"/>
          </p:cNvSpPr>
          <p:nvPr/>
        </p:nvSpPr>
        <p:spPr bwMode="auto">
          <a:xfrm>
            <a:off x="7885113" y="3286125"/>
            <a:ext cx="647700" cy="503238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11988" name="AutoShape 20"/>
          <p:cNvSpPr>
            <a:spLocks noChangeArrowheads="1"/>
          </p:cNvSpPr>
          <p:nvPr/>
        </p:nvSpPr>
        <p:spPr bwMode="auto">
          <a:xfrm>
            <a:off x="7115175" y="4221163"/>
            <a:ext cx="625475" cy="720725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1989" name="AutoShape 21"/>
          <p:cNvSpPr>
            <a:spLocks noChangeArrowheads="1"/>
          </p:cNvSpPr>
          <p:nvPr/>
        </p:nvSpPr>
        <p:spPr bwMode="auto">
          <a:xfrm>
            <a:off x="5795963" y="4221163"/>
            <a:ext cx="647700" cy="647700"/>
          </a:xfrm>
          <a:prstGeom prst="star16">
            <a:avLst>
              <a:gd name="adj" fmla="val 1042"/>
            </a:avLst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1990" name="Rectangle 22"/>
          <p:cNvSpPr>
            <a:spLocks noChangeArrowheads="1"/>
          </p:cNvSpPr>
          <p:nvPr/>
        </p:nvSpPr>
        <p:spPr bwMode="auto">
          <a:xfrm>
            <a:off x="96031" y="5308412"/>
            <a:ext cx="713849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990099"/>
                </a:solidFill>
              </a:rPr>
              <a:t>❤- </a:t>
            </a:r>
            <a:r>
              <a:rPr lang="en-US" sz="2400" b="1" dirty="0">
                <a:solidFill>
                  <a:srgbClr val="FF33CC"/>
                </a:solidFill>
              </a:rPr>
              <a:t>Mesial marginal ridge</a:t>
            </a:r>
            <a:r>
              <a:rPr lang="en-US" sz="2400" b="1" dirty="0">
                <a:solidFill>
                  <a:srgbClr val="FFFFFF"/>
                </a:solidFill>
              </a:rPr>
              <a:t> is longer and broader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 than </a:t>
            </a:r>
            <a:r>
              <a:rPr lang="en-US" sz="2400" b="1" dirty="0">
                <a:solidFill>
                  <a:srgbClr val="33CC33"/>
                </a:solidFill>
              </a:rPr>
              <a:t>the distal marginal ridge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1991" name="AutoShape 23"/>
          <p:cNvSpPr>
            <a:spLocks noChangeArrowheads="1"/>
          </p:cNvSpPr>
          <p:nvPr/>
        </p:nvSpPr>
        <p:spPr bwMode="auto">
          <a:xfrm>
            <a:off x="5364163" y="3068638"/>
            <a:ext cx="144462" cy="1296987"/>
          </a:xfrm>
          <a:prstGeom prst="flowChartTerminator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1992" name="AutoShape 24"/>
          <p:cNvSpPr>
            <a:spLocks noChangeArrowheads="1"/>
          </p:cNvSpPr>
          <p:nvPr/>
        </p:nvSpPr>
        <p:spPr bwMode="auto">
          <a:xfrm rot="1195757">
            <a:off x="8102600" y="3992563"/>
            <a:ext cx="142875" cy="576262"/>
          </a:xfrm>
          <a:prstGeom prst="flowChartTerminator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3" dur="5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  <p:bldP spid="211973" grpId="0"/>
      <p:bldP spid="211974" grpId="0" animBg="1"/>
      <p:bldP spid="211974" grpId="1" animBg="1"/>
      <p:bldP spid="211975" grpId="0" animBg="1"/>
      <p:bldP spid="211975" grpId="1" animBg="1"/>
      <p:bldP spid="211976" grpId="0" animBg="1"/>
      <p:bldP spid="211977" grpId="0" animBg="1"/>
      <p:bldP spid="211978" grpId="0" animBg="1"/>
      <p:bldP spid="211979" grpId="0" animBg="1"/>
      <p:bldP spid="211980" grpId="0" animBg="1"/>
      <p:bldP spid="211981" grpId="0" animBg="1"/>
      <p:bldP spid="211982" grpId="0"/>
      <p:bldP spid="211983" grpId="0"/>
      <p:bldP spid="211984" grpId="0"/>
      <p:bldP spid="211985" grpId="0" animBg="1"/>
      <p:bldP spid="211986" grpId="0" animBg="1"/>
      <p:bldP spid="211987" grpId="0" animBg="1"/>
      <p:bldP spid="211988" grpId="0" animBg="1"/>
      <p:bldP spid="211989" grpId="0" animBg="1"/>
      <p:bldP spid="211990" grpId="0"/>
      <p:bldP spid="211991" grpId="0" animBg="1"/>
      <p:bldP spid="2119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858963"/>
            <a:ext cx="388937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230188" y="331143"/>
            <a:ext cx="6407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90099"/>
                </a:solidFill>
              </a:rPr>
              <a:t>❤-</a:t>
            </a:r>
            <a:r>
              <a:rPr lang="en-US" sz="2400" b="1" dirty="0">
                <a:solidFill>
                  <a:srgbClr val="FF9933"/>
                </a:solidFill>
              </a:rPr>
              <a:t> The occlusal surface has three fossae:</a:t>
            </a:r>
            <a:r>
              <a:rPr lang="en-US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109913" y="1052513"/>
            <a:ext cx="304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1- the central fossa </a:t>
            </a: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4429125" y="3644900"/>
            <a:ext cx="647700" cy="360363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179388" y="3429000"/>
            <a:ext cx="2736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CCFF"/>
                </a:solidFill>
              </a:rPr>
              <a:t>2- mesial triangular fossa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2999" name="AutoShape 7"/>
          <p:cNvSpPr>
            <a:spLocks noChangeArrowheads="1"/>
          </p:cNvSpPr>
          <p:nvPr/>
        </p:nvSpPr>
        <p:spPr bwMode="auto">
          <a:xfrm rot="5639178">
            <a:off x="3306763" y="3614737"/>
            <a:ext cx="647700" cy="276225"/>
          </a:xfrm>
          <a:prstGeom prst="triangle">
            <a:avLst>
              <a:gd name="adj" fmla="val 52532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000" name="AutoShape 8"/>
          <p:cNvSpPr>
            <a:spLocks noChangeArrowheads="1"/>
          </p:cNvSpPr>
          <p:nvPr/>
        </p:nvSpPr>
        <p:spPr bwMode="auto">
          <a:xfrm rot="-3845345">
            <a:off x="5364956" y="4153694"/>
            <a:ext cx="503238" cy="215900"/>
          </a:xfrm>
          <a:prstGeom prst="triangle">
            <a:avLst>
              <a:gd name="adj" fmla="val 52532"/>
            </a:avLst>
          </a:prstGeom>
          <a:solidFill>
            <a:srgbClr val="CC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6543675" y="3500438"/>
            <a:ext cx="2636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FF33"/>
                </a:solidFill>
              </a:rPr>
              <a:t>3- distal triangular fossa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5314950" y="5445125"/>
            <a:ext cx="3649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66FF"/>
                </a:solidFill>
              </a:rPr>
              <a:t>central developmental groove</a:t>
            </a:r>
            <a:r>
              <a:rPr lang="en-US" sz="2400" dirty="0">
                <a:solidFill>
                  <a:srgbClr val="FF66FF"/>
                </a:solidFill>
              </a:rPr>
              <a:t> </a:t>
            </a:r>
          </a:p>
        </p:txBody>
      </p:sp>
      <p:sp>
        <p:nvSpPr>
          <p:cNvPr id="213003" name="Freeform 11"/>
          <p:cNvSpPr>
            <a:spLocks/>
          </p:cNvSpPr>
          <p:nvPr/>
        </p:nvSpPr>
        <p:spPr bwMode="auto">
          <a:xfrm>
            <a:off x="3708400" y="3536950"/>
            <a:ext cx="1800225" cy="612775"/>
          </a:xfrm>
          <a:custGeom>
            <a:avLst/>
            <a:gdLst>
              <a:gd name="T0" fmla="*/ 0 w 1134"/>
              <a:gd name="T1" fmla="*/ 159 h 386"/>
              <a:gd name="T2" fmla="*/ 136 w 1134"/>
              <a:gd name="T3" fmla="*/ 159 h 386"/>
              <a:gd name="T4" fmla="*/ 317 w 1134"/>
              <a:gd name="T5" fmla="*/ 68 h 386"/>
              <a:gd name="T6" fmla="*/ 453 w 1134"/>
              <a:gd name="T7" fmla="*/ 23 h 386"/>
              <a:gd name="T8" fmla="*/ 589 w 1134"/>
              <a:gd name="T9" fmla="*/ 204 h 386"/>
              <a:gd name="T10" fmla="*/ 816 w 1134"/>
              <a:gd name="T11" fmla="*/ 204 h 386"/>
              <a:gd name="T12" fmla="*/ 952 w 1134"/>
              <a:gd name="T13" fmla="*/ 159 h 386"/>
              <a:gd name="T14" fmla="*/ 1088 w 1134"/>
              <a:gd name="T15" fmla="*/ 204 h 386"/>
              <a:gd name="T16" fmla="*/ 1134 w 1134"/>
              <a:gd name="T17" fmla="*/ 386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34"/>
              <a:gd name="T28" fmla="*/ 0 h 386"/>
              <a:gd name="T29" fmla="*/ 1134 w 1134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34" h="386">
                <a:moveTo>
                  <a:pt x="0" y="159"/>
                </a:moveTo>
                <a:cubicBezTo>
                  <a:pt x="41" y="166"/>
                  <a:pt x="83" y="174"/>
                  <a:pt x="136" y="159"/>
                </a:cubicBezTo>
                <a:cubicBezTo>
                  <a:pt x="189" y="144"/>
                  <a:pt x="264" y="91"/>
                  <a:pt x="317" y="68"/>
                </a:cubicBezTo>
                <a:cubicBezTo>
                  <a:pt x="370" y="45"/>
                  <a:pt x="408" y="0"/>
                  <a:pt x="453" y="23"/>
                </a:cubicBezTo>
                <a:cubicBezTo>
                  <a:pt x="498" y="46"/>
                  <a:pt x="529" y="174"/>
                  <a:pt x="589" y="204"/>
                </a:cubicBezTo>
                <a:cubicBezTo>
                  <a:pt x="649" y="234"/>
                  <a:pt x="756" y="212"/>
                  <a:pt x="816" y="204"/>
                </a:cubicBezTo>
                <a:cubicBezTo>
                  <a:pt x="876" y="196"/>
                  <a:pt x="907" y="159"/>
                  <a:pt x="952" y="159"/>
                </a:cubicBezTo>
                <a:cubicBezTo>
                  <a:pt x="997" y="159"/>
                  <a:pt x="1058" y="166"/>
                  <a:pt x="1088" y="204"/>
                </a:cubicBezTo>
                <a:cubicBezTo>
                  <a:pt x="1118" y="242"/>
                  <a:pt x="1119" y="348"/>
                  <a:pt x="1134" y="386"/>
                </a:cubicBezTo>
              </a:path>
            </a:pathLst>
          </a:custGeom>
          <a:noFill/>
          <a:ln w="57150" cmpd="sng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539750" y="1736725"/>
            <a:ext cx="3384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FFFF"/>
                </a:solidFill>
              </a:rPr>
              <a:t>Mesiobuccal developmental groove</a:t>
            </a:r>
            <a:r>
              <a:rPr lang="en-US" sz="2400" dirty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6443663" y="1881188"/>
            <a:ext cx="3168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CC00"/>
                </a:solidFill>
              </a:rPr>
              <a:t>Distobuccal developmental groove </a:t>
            </a:r>
          </a:p>
        </p:txBody>
      </p:sp>
      <p:sp>
        <p:nvSpPr>
          <p:cNvPr id="213006" name="Freeform 14"/>
          <p:cNvSpPr>
            <a:spLocks/>
          </p:cNvSpPr>
          <p:nvPr/>
        </p:nvSpPr>
        <p:spPr bwMode="auto">
          <a:xfrm>
            <a:off x="4619625" y="3860800"/>
            <a:ext cx="168275" cy="1439863"/>
          </a:xfrm>
          <a:custGeom>
            <a:avLst/>
            <a:gdLst>
              <a:gd name="T0" fmla="*/ 106 w 106"/>
              <a:gd name="T1" fmla="*/ 0 h 907"/>
              <a:gd name="T2" fmla="*/ 15 w 106"/>
              <a:gd name="T3" fmla="*/ 272 h 907"/>
              <a:gd name="T4" fmla="*/ 15 w 106"/>
              <a:gd name="T5" fmla="*/ 681 h 907"/>
              <a:gd name="T6" fmla="*/ 61 w 106"/>
              <a:gd name="T7" fmla="*/ 907 h 907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907"/>
              <a:gd name="T14" fmla="*/ 106 w 106"/>
              <a:gd name="T15" fmla="*/ 907 h 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907">
                <a:moveTo>
                  <a:pt x="106" y="0"/>
                </a:moveTo>
                <a:cubicBezTo>
                  <a:pt x="68" y="79"/>
                  <a:pt x="30" y="159"/>
                  <a:pt x="15" y="272"/>
                </a:cubicBezTo>
                <a:cubicBezTo>
                  <a:pt x="0" y="385"/>
                  <a:pt x="7" y="575"/>
                  <a:pt x="15" y="681"/>
                </a:cubicBezTo>
                <a:cubicBezTo>
                  <a:pt x="23" y="787"/>
                  <a:pt x="42" y="847"/>
                  <a:pt x="61" y="907"/>
                </a:cubicBezTo>
              </a:path>
            </a:pathLst>
          </a:custGeom>
          <a:noFill/>
          <a:ln w="57150" cmpd="sng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3007" name="Rectangle 15"/>
          <p:cNvSpPr>
            <a:spLocks noChangeArrowheads="1"/>
          </p:cNvSpPr>
          <p:nvPr/>
        </p:nvSpPr>
        <p:spPr bwMode="auto">
          <a:xfrm>
            <a:off x="250825" y="5414963"/>
            <a:ext cx="360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9900"/>
                </a:solidFill>
              </a:rPr>
              <a:t>The lingual developmental groove </a:t>
            </a:r>
          </a:p>
        </p:txBody>
      </p:sp>
      <p:sp>
        <p:nvSpPr>
          <p:cNvPr id="213008" name="Freeform 16"/>
          <p:cNvSpPr>
            <a:spLocks/>
          </p:cNvSpPr>
          <p:nvPr/>
        </p:nvSpPr>
        <p:spPr bwMode="auto">
          <a:xfrm>
            <a:off x="4332288" y="2205038"/>
            <a:ext cx="455612" cy="1655762"/>
          </a:xfrm>
          <a:custGeom>
            <a:avLst/>
            <a:gdLst>
              <a:gd name="T0" fmla="*/ 287 w 287"/>
              <a:gd name="T1" fmla="*/ 1043 h 1043"/>
              <a:gd name="T2" fmla="*/ 151 w 287"/>
              <a:gd name="T3" fmla="*/ 998 h 1043"/>
              <a:gd name="T4" fmla="*/ 106 w 287"/>
              <a:gd name="T5" fmla="*/ 816 h 1043"/>
              <a:gd name="T6" fmla="*/ 15 w 287"/>
              <a:gd name="T7" fmla="*/ 453 h 1043"/>
              <a:gd name="T8" fmla="*/ 15 w 287"/>
              <a:gd name="T9" fmla="*/ 0 h 1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1043"/>
              <a:gd name="T17" fmla="*/ 287 w 287"/>
              <a:gd name="T18" fmla="*/ 1043 h 10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1043">
                <a:moveTo>
                  <a:pt x="287" y="1043"/>
                </a:moveTo>
                <a:cubicBezTo>
                  <a:pt x="234" y="1039"/>
                  <a:pt x="181" y="1036"/>
                  <a:pt x="151" y="998"/>
                </a:cubicBezTo>
                <a:cubicBezTo>
                  <a:pt x="121" y="960"/>
                  <a:pt x="129" y="907"/>
                  <a:pt x="106" y="816"/>
                </a:cubicBezTo>
                <a:cubicBezTo>
                  <a:pt x="83" y="725"/>
                  <a:pt x="30" y="589"/>
                  <a:pt x="15" y="453"/>
                </a:cubicBezTo>
                <a:cubicBezTo>
                  <a:pt x="0" y="317"/>
                  <a:pt x="7" y="158"/>
                  <a:pt x="15" y="0"/>
                </a:cubicBezTo>
              </a:path>
            </a:pathLst>
          </a:custGeom>
          <a:noFill/>
          <a:ln w="57150" cmpd="sng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3009" name="Freeform 17"/>
          <p:cNvSpPr>
            <a:spLocks/>
          </p:cNvSpPr>
          <p:nvPr/>
        </p:nvSpPr>
        <p:spPr bwMode="auto">
          <a:xfrm>
            <a:off x="4787900" y="2781300"/>
            <a:ext cx="1079500" cy="1079500"/>
          </a:xfrm>
          <a:custGeom>
            <a:avLst/>
            <a:gdLst>
              <a:gd name="T0" fmla="*/ 0 w 680"/>
              <a:gd name="T1" fmla="*/ 680 h 680"/>
              <a:gd name="T2" fmla="*/ 182 w 680"/>
              <a:gd name="T3" fmla="*/ 635 h 680"/>
              <a:gd name="T4" fmla="*/ 363 w 680"/>
              <a:gd name="T5" fmla="*/ 408 h 680"/>
              <a:gd name="T6" fmla="*/ 544 w 680"/>
              <a:gd name="T7" fmla="*/ 90 h 680"/>
              <a:gd name="T8" fmla="*/ 680 w 680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680"/>
              <a:gd name="T17" fmla="*/ 680 w 680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680">
                <a:moveTo>
                  <a:pt x="0" y="680"/>
                </a:moveTo>
                <a:cubicBezTo>
                  <a:pt x="61" y="680"/>
                  <a:pt x="122" y="680"/>
                  <a:pt x="182" y="635"/>
                </a:cubicBezTo>
                <a:cubicBezTo>
                  <a:pt x="242" y="590"/>
                  <a:pt x="303" y="499"/>
                  <a:pt x="363" y="408"/>
                </a:cubicBezTo>
                <a:cubicBezTo>
                  <a:pt x="423" y="317"/>
                  <a:pt x="491" y="158"/>
                  <a:pt x="544" y="90"/>
                </a:cubicBezTo>
                <a:cubicBezTo>
                  <a:pt x="597" y="22"/>
                  <a:pt x="638" y="11"/>
                  <a:pt x="680" y="0"/>
                </a:cubicBezTo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3010" name="AutoShape 18"/>
          <p:cNvSpPr>
            <a:spLocks noChangeArrowheads="1"/>
          </p:cNvSpPr>
          <p:nvPr/>
        </p:nvSpPr>
        <p:spPr bwMode="auto">
          <a:xfrm>
            <a:off x="4643438" y="3789363"/>
            <a:ext cx="142875" cy="2159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011" name="AutoShape 19"/>
          <p:cNvSpPr>
            <a:spLocks noChangeArrowheads="1"/>
          </p:cNvSpPr>
          <p:nvPr/>
        </p:nvSpPr>
        <p:spPr bwMode="auto">
          <a:xfrm>
            <a:off x="5435600" y="4076700"/>
            <a:ext cx="144463" cy="215900"/>
          </a:xfrm>
          <a:prstGeom prst="flowChartConnec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012" name="AutoShape 20"/>
          <p:cNvSpPr>
            <a:spLocks noChangeArrowheads="1"/>
          </p:cNvSpPr>
          <p:nvPr/>
        </p:nvSpPr>
        <p:spPr bwMode="auto">
          <a:xfrm>
            <a:off x="3708400" y="3716338"/>
            <a:ext cx="142875" cy="2159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2996" grpId="0"/>
      <p:bldP spid="212997" grpId="0" animBg="1"/>
      <p:bldP spid="212999" grpId="0" animBg="1"/>
      <p:bldP spid="213000" grpId="0" animBg="1"/>
      <p:bldP spid="213002" grpId="0"/>
      <p:bldP spid="213003" grpId="0" animBg="1"/>
      <p:bldP spid="213004" grpId="0"/>
      <p:bldP spid="213005" grpId="0"/>
      <p:bldP spid="213006" grpId="0" animBg="1"/>
      <p:bldP spid="213007" grpId="0"/>
      <p:bldP spid="213008" grpId="0" animBg="1"/>
      <p:bldP spid="213009" grpId="0" animBg="1"/>
      <p:bldP spid="213010" grpId="0" animBg="1"/>
      <p:bldP spid="213011" grpId="0" animBg="1"/>
      <p:bldP spid="2130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" r="50000"/>
          <a:stretch>
            <a:fillRect/>
          </a:stretch>
        </p:blipFill>
        <p:spPr bwMode="auto">
          <a:xfrm>
            <a:off x="5922963" y="2159000"/>
            <a:ext cx="24653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07950" y="1819275"/>
            <a:ext cx="6478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The pulp chamber is rectangular in shape 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3097212" cy="557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The pulp cavity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3816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0066"/>
                </a:solidFill>
              </a:rPr>
              <a:t>Mesio-distal section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250825" y="2636838"/>
            <a:ext cx="5684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</a:t>
            </a:r>
            <a:r>
              <a:rPr lang="en-US" sz="2400" b="1">
                <a:solidFill>
                  <a:srgbClr val="FF3399"/>
                </a:solidFill>
              </a:rPr>
              <a:t>The mesial root canal</a:t>
            </a:r>
            <a:r>
              <a:rPr lang="en-US" sz="2400" b="1">
                <a:solidFill>
                  <a:srgbClr val="FFFFFF"/>
                </a:solidFill>
              </a:rPr>
              <a:t> is curved while </a:t>
            </a:r>
            <a:r>
              <a:rPr lang="en-US" sz="2400" b="1">
                <a:solidFill>
                  <a:srgbClr val="FFFFCC"/>
                </a:solidFill>
              </a:rPr>
              <a:t>the distal root canal</a:t>
            </a:r>
            <a:r>
              <a:rPr lang="en-US" sz="2400" b="1">
                <a:solidFill>
                  <a:srgbClr val="FFFFFF"/>
                </a:solidFill>
              </a:rPr>
              <a:t> is straight and larger than the mesial </a:t>
            </a: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5940425" y="4581525"/>
            <a:ext cx="647700" cy="287338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 flipH="1">
            <a:off x="7667625" y="4437063"/>
            <a:ext cx="865188" cy="2873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1" grpId="0"/>
      <p:bldP spid="214022" grpId="0"/>
      <p:bldP spid="214023" grpId="0" animBg="1"/>
      <p:bldP spid="2140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3"/>
          <a:stretch>
            <a:fillRect/>
          </a:stretch>
        </p:blipFill>
        <p:spPr>
          <a:xfrm>
            <a:off x="6116638" y="2203450"/>
            <a:ext cx="2703512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50825" y="476250"/>
            <a:ext cx="417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666699"/>
                </a:solidFill>
              </a:rPr>
              <a:t>Bucco-lingual section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07950" y="1093788"/>
            <a:ext cx="8242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The mesial pulp chamber is large and may extend to a small part into the root. 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50825" y="2128838"/>
            <a:ext cx="4968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The mesial root usually has </a:t>
            </a:r>
            <a:r>
              <a:rPr lang="en-US" sz="2400" b="1">
                <a:solidFill>
                  <a:srgbClr val="FF3300"/>
                </a:solidFill>
              </a:rPr>
              <a:t>two root canals</a:t>
            </a:r>
            <a:r>
              <a:rPr lang="en-US" sz="2400" b="1">
                <a:solidFill>
                  <a:srgbClr val="FFFFFF"/>
                </a:solidFill>
              </a:rPr>
              <a:t> that usually open in separate apical foramina or may unite in the apical region to open in a single foramen.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6227763" y="4076700"/>
            <a:ext cx="865187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>
            <a:off x="7956550" y="4292600"/>
            <a:ext cx="719138" cy="360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  <p:bldP spid="215044" grpId="0"/>
      <p:bldP spid="215045" grpId="0"/>
      <p:bldP spid="215046" grpId="0" animBg="1"/>
      <p:bldP spid="2150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molar low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404813"/>
            <a:ext cx="3111500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147888"/>
            <a:ext cx="3960812" cy="2217737"/>
          </a:xfrm>
          <a:ln w="57150">
            <a:solidFill>
              <a:schemeClr val="tx1"/>
            </a:solidFill>
          </a:ln>
        </p:spPr>
        <p:txBody>
          <a:bodyPr anchorCtr="0"/>
          <a:lstStyle/>
          <a:p>
            <a:pPr eaLnBrk="1" hangingPunct="1">
              <a:defRPr/>
            </a:pPr>
            <a:r>
              <a:rPr lang="en-US" b="1">
                <a:solidFill>
                  <a:srgbClr val="FF9933"/>
                </a:solidFill>
              </a:rPr>
              <a:t>Mandibular  </a:t>
            </a:r>
            <a:br>
              <a:rPr lang="en-US" b="1">
                <a:solidFill>
                  <a:srgbClr val="FF9933"/>
                </a:solidFill>
              </a:rPr>
            </a:br>
            <a:r>
              <a:rPr lang="en-US" b="1">
                <a:solidFill>
                  <a:srgbClr val="FF9933"/>
                </a:solidFill>
              </a:rPr>
              <a:t>2nd molar</a:t>
            </a:r>
          </a:p>
        </p:txBody>
      </p:sp>
    </p:spTree>
    <p:extLst>
      <p:ext uri="{BB962C8B-B14F-4D97-AF65-F5344CB8AC3E}">
        <p14:creationId xmlns:p14="http://schemas.microsoft.com/office/powerpoint/2010/main" val="2227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5867400" cy="6781800"/>
          </a:xfrm>
          <a:ln w="57150">
            <a:solidFill>
              <a:schemeClr val="tx1"/>
            </a:solidFill>
          </a:ln>
        </p:spPr>
        <p:txBody>
          <a:bodyPr anchorCtr="0"/>
          <a:lstStyle/>
          <a:p>
            <a:pPr algn="l" eaLnBrk="1" hangingPunct="1">
              <a:defRPr/>
            </a:pPr>
            <a:r>
              <a:rPr lang="en-US" b="1" dirty="0">
                <a:solidFill>
                  <a:srgbClr val="FF9933"/>
                </a:solidFill>
              </a:rPr>
              <a:t>  </a:t>
            </a:r>
            <a:r>
              <a:rPr lang="en-US" sz="2800" b="1" dirty="0">
                <a:solidFill>
                  <a:srgbClr val="00FF00"/>
                </a:solidFill>
              </a:rPr>
              <a:t>Principal Identifying Features:</a:t>
            </a:r>
            <a:br>
              <a:rPr lang="en-US" sz="2800" b="1" dirty="0">
                <a:solidFill>
                  <a:srgbClr val="00FF00"/>
                </a:solidFill>
              </a:rPr>
            </a:br>
            <a:r>
              <a:rPr lang="en-US" sz="2800" b="1" dirty="0">
                <a:solidFill>
                  <a:srgbClr val="00FF00"/>
                </a:solidFill>
              </a:rPr>
              <a:t> </a:t>
            </a:r>
            <a:br>
              <a:rPr lang="en-US" sz="2800" b="1" dirty="0">
                <a:solidFill>
                  <a:srgbClr val="FF9933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 </a:t>
            </a:r>
            <a:r>
              <a:rPr lang="en-US" sz="2000" b="1" dirty="0">
                <a:solidFill>
                  <a:schemeClr val="tx1"/>
                </a:solidFill>
              </a:rPr>
              <a:t>Has the largest mesio-distal dimension of any tooth. The crown is wider mesio-distally than bucco-lingually. </a:t>
            </a:r>
            <a:br>
              <a:rPr lang="en-US" sz="2000" b="1" dirty="0">
                <a:solidFill>
                  <a:srgbClr val="FF9933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It most often has five cusps: two buccal, two lingual and the smallest distal cusp may be absent about a fifth of the time . When there are five cusps, their heights in order from longest to shortest ,ML ,DL ,MB ,DB , then the smallest distal cusp.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000" b="1" dirty="0">
                <a:solidFill>
                  <a:schemeClr val="tx1"/>
                </a:solidFill>
              </a:rPr>
              <a:t>The buccal surface is inclined lingually , with the presence of two buccal developmental grooves.</a:t>
            </a:r>
            <a:br>
              <a:rPr lang="en-US" sz="2000" b="1" dirty="0">
                <a:solidFill>
                  <a:srgbClr val="FF9933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000" b="1" dirty="0">
                <a:solidFill>
                  <a:schemeClr val="tx1"/>
                </a:solidFill>
              </a:rPr>
              <a:t>The occlusal surface is rectangular in shape.</a:t>
            </a:r>
            <a:br>
              <a:rPr lang="en-US" sz="2000" b="1" dirty="0">
                <a:solidFill>
                  <a:srgbClr val="FF9933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❤-</a:t>
            </a:r>
            <a:r>
              <a:rPr lang="en-US" sz="2000" b="1" dirty="0">
                <a:solidFill>
                  <a:schemeClr val="tx1"/>
                </a:solidFill>
              </a:rPr>
              <a:t>There are two well developed roots; one mesial and one distal.</a:t>
            </a:r>
          </a:p>
        </p:txBody>
      </p:sp>
      <p:pic>
        <p:nvPicPr>
          <p:cNvPr id="1028" name="Picture 4" descr="C:\Users\delta AL Neel\Pictures\MandibularLeftFirstMolar08-15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56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351838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FF"/>
                </a:solidFill>
              </a:rPr>
              <a:t>Principal Identifying Features: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1-It is smaller than the first molar.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2-Four well developed cusps 2B.and 2L. Of nearly equal size.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3-No distal cusp but larger DB. Cusp than 1</a:t>
            </a:r>
            <a:r>
              <a:rPr lang="en-US" sz="2800" b="1" baseline="30000" dirty="0"/>
              <a:t>st</a:t>
            </a:r>
            <a:r>
              <a:rPr lang="en-US" sz="2800" b="1" dirty="0"/>
              <a:t> 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molar.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4-It has 2 roots 1M.and 1D.broad buccolingually but less than 1</a:t>
            </a:r>
            <a:r>
              <a:rPr lang="en-US" sz="2800" b="1" baseline="30000" dirty="0"/>
              <a:t>st</a:t>
            </a:r>
            <a:r>
              <a:rPr lang="en-US" sz="2800" b="1" dirty="0"/>
              <a:t> molar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u="sng" dirty="0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FF"/>
                </a:solidFill>
              </a:rPr>
              <a:t>No. of lobes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It has four lobes: </a:t>
            </a:r>
            <a:r>
              <a:rPr lang="en-US" sz="2800" b="1" dirty="0">
                <a:solidFill>
                  <a:srgbClr val="FF0066"/>
                </a:solidFill>
              </a:rPr>
              <a:t>two buccal</a:t>
            </a:r>
            <a:r>
              <a:rPr lang="en-US" sz="2800" b="1" dirty="0">
                <a:solidFill>
                  <a:srgbClr val="FFFFFF"/>
                </a:solidFill>
              </a:rPr>
              <a:t> and </a:t>
            </a:r>
            <a:r>
              <a:rPr lang="en-US" sz="2800" b="1" dirty="0">
                <a:solidFill>
                  <a:srgbClr val="666699"/>
                </a:solidFill>
              </a:rPr>
              <a:t>two lingual.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5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Permanent teet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61261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5075238" y="412432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5940425" y="393382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4335463" y="4221163"/>
            <a:ext cx="30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4859338" y="4221163"/>
            <a:ext cx="96837" cy="284162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8119" name="AutoShape 7"/>
          <p:cNvSpPr>
            <a:spLocks noChangeArrowheads="1"/>
          </p:cNvSpPr>
          <p:nvPr/>
        </p:nvSpPr>
        <p:spPr bwMode="auto">
          <a:xfrm>
            <a:off x="5724525" y="4019550"/>
            <a:ext cx="85725" cy="346075"/>
          </a:xfrm>
          <a:prstGeom prst="flowChartConnector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34925" y="188913"/>
            <a:ext cx="9145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Relation</a:t>
            </a:r>
            <a:endParaRPr lang="ar-EG" sz="2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The lower 2</a:t>
            </a:r>
            <a:r>
              <a:rPr lang="en-US" sz="2800" b="1" baseline="30000">
                <a:solidFill>
                  <a:srgbClr val="FFFFFF"/>
                </a:solidFill>
              </a:rPr>
              <a:t>nd</a:t>
            </a:r>
            <a:r>
              <a:rPr lang="en-US" sz="2800" b="1">
                <a:solidFill>
                  <a:srgbClr val="FFFFFF"/>
                </a:solidFill>
              </a:rPr>
              <a:t> molar  makes contact </a:t>
            </a:r>
            <a:r>
              <a:rPr lang="en-US" sz="2800" b="1">
                <a:solidFill>
                  <a:srgbClr val="33CC33"/>
                </a:solidFill>
              </a:rPr>
              <a:t>mesially</a:t>
            </a:r>
            <a:r>
              <a:rPr lang="en-US" sz="2800" b="1">
                <a:solidFill>
                  <a:srgbClr val="FFFFFF"/>
                </a:solidFill>
              </a:rPr>
              <a:t> with  the distal surface of the lower 1</a:t>
            </a:r>
            <a:r>
              <a:rPr lang="en-US" sz="2800" b="1" baseline="30000">
                <a:solidFill>
                  <a:srgbClr val="FFFFFF"/>
                </a:solidFill>
              </a:rPr>
              <a:t>st</a:t>
            </a:r>
            <a:r>
              <a:rPr lang="en-US" sz="2800" b="1">
                <a:solidFill>
                  <a:srgbClr val="FFFFFF"/>
                </a:solidFill>
              </a:rPr>
              <a:t> molar and </a:t>
            </a:r>
            <a:r>
              <a:rPr lang="en-US" sz="2800" b="1">
                <a:solidFill>
                  <a:srgbClr val="FF0000"/>
                </a:solidFill>
              </a:rPr>
              <a:t>distally</a:t>
            </a:r>
            <a:r>
              <a:rPr lang="en-US" sz="2800" b="1">
                <a:solidFill>
                  <a:srgbClr val="FFFFFF"/>
                </a:solidFill>
              </a:rPr>
              <a:t> with the mesial surface of the 3</a:t>
            </a:r>
            <a:r>
              <a:rPr lang="en-US" sz="2800" b="1" baseline="30000">
                <a:solidFill>
                  <a:srgbClr val="FFFFFF"/>
                </a:solidFill>
              </a:rPr>
              <a:t>rd</a:t>
            </a:r>
            <a:r>
              <a:rPr lang="en-US" sz="2800" b="1">
                <a:solidFill>
                  <a:srgbClr val="FFFFFF"/>
                </a:solidFill>
              </a:rPr>
              <a:t> molar.</a:t>
            </a:r>
          </a:p>
        </p:txBody>
      </p:sp>
      <p:sp>
        <p:nvSpPr>
          <p:cNvPr id="218121" name="AutoShape 9"/>
          <p:cNvSpPr>
            <a:spLocks noChangeArrowheads="1"/>
          </p:cNvSpPr>
          <p:nvPr/>
        </p:nvSpPr>
        <p:spPr bwMode="auto">
          <a:xfrm flipV="1">
            <a:off x="4859338" y="4583113"/>
            <a:ext cx="144462" cy="790575"/>
          </a:xfrm>
          <a:prstGeom prst="downArrow">
            <a:avLst>
              <a:gd name="adj1" fmla="val 50000"/>
              <a:gd name="adj2" fmla="val 13681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8122" name="AutoShape 10"/>
          <p:cNvSpPr>
            <a:spLocks noChangeArrowheads="1"/>
          </p:cNvSpPr>
          <p:nvPr/>
        </p:nvSpPr>
        <p:spPr bwMode="auto">
          <a:xfrm flipV="1">
            <a:off x="5795963" y="4437063"/>
            <a:ext cx="144462" cy="863600"/>
          </a:xfrm>
          <a:prstGeom prst="downArrow">
            <a:avLst>
              <a:gd name="adj1" fmla="val 50000"/>
              <a:gd name="adj2" fmla="val 149451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/>
      <p:bldP spid="218116" grpId="0"/>
      <p:bldP spid="218117" grpId="0"/>
      <p:bldP spid="218118" grpId="0" animBg="1"/>
      <p:bldP spid="218119" grpId="0" animBg="1"/>
      <p:bldP spid="218121" grpId="0" animBg="1"/>
      <p:bldP spid="2181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surfaces</a:t>
            </a:r>
            <a:endParaRPr lang="en-US" sz="2800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four surfaces and Occlusal aspect.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66725" y="4446588"/>
            <a:ext cx="129698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Buccal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409825" y="4437063"/>
            <a:ext cx="144145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Lingual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4643438" y="4365625"/>
            <a:ext cx="1296987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Mesial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6877050" y="4446588"/>
            <a:ext cx="115093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Distal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4859338" y="5734050"/>
            <a:ext cx="15843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Occlusal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322263" y="4941888"/>
            <a:ext cx="4826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roots</a:t>
            </a:r>
            <a:endParaRPr lang="en-US" sz="2800" b="1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two roots (one mesial and one distal).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pic>
        <p:nvPicPr>
          <p:cNvPr id="2191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5075"/>
            <a:ext cx="17335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01738"/>
            <a:ext cx="17049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20788"/>
            <a:ext cx="1771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35075"/>
            <a:ext cx="17430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5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008563"/>
            <a:ext cx="17811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/>
      <p:bldP spid="219141" grpId="0" animBg="1"/>
      <p:bldP spid="219142" grpId="0" animBg="1"/>
      <p:bldP spid="219143" grpId="0" animBg="1"/>
      <p:bldP spid="219144" grpId="0" animBg="1"/>
      <p:bldP spid="219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Mand molar 7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636838"/>
            <a:ext cx="216376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28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It is similar to the Mandibular first molar except in the following: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1- The crown measurements are generally smaller than that of first permanent molar</a:t>
            </a:r>
            <a:r>
              <a:rPr lang="ar-IQ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 in all dimensions (smaller mesiodistally and </a:t>
            </a:r>
            <a:r>
              <a:rPr lang="en-US" sz="2400" b="1" dirty="0" err="1">
                <a:solidFill>
                  <a:srgbClr val="FFFFFF"/>
                </a:solidFill>
              </a:rPr>
              <a:t>occlusocervically</a:t>
            </a:r>
            <a:r>
              <a:rPr lang="en-US" sz="2400" b="1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220165" name="Picture 5" descr="Mand molar 6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2565400"/>
            <a:ext cx="21193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AutoShape 6"/>
          <p:cNvSpPr>
            <a:spLocks noChangeArrowheads="1"/>
          </p:cNvSpPr>
          <p:nvPr/>
        </p:nvSpPr>
        <p:spPr bwMode="auto">
          <a:xfrm>
            <a:off x="1979613" y="2924175"/>
            <a:ext cx="144462" cy="1296988"/>
          </a:xfrm>
          <a:prstGeom prst="upDownArrow">
            <a:avLst>
              <a:gd name="adj1" fmla="val 50000"/>
              <a:gd name="adj2" fmla="val 179561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6732588" y="2852738"/>
            <a:ext cx="144462" cy="1368425"/>
          </a:xfrm>
          <a:prstGeom prst="upDownArrow">
            <a:avLst>
              <a:gd name="adj1" fmla="val 50000"/>
              <a:gd name="adj2" fmla="val 18945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0168" name="AutoShape 8"/>
          <p:cNvSpPr>
            <a:spLocks noChangeArrowheads="1"/>
          </p:cNvSpPr>
          <p:nvPr/>
        </p:nvSpPr>
        <p:spPr bwMode="auto">
          <a:xfrm>
            <a:off x="1187450" y="3429000"/>
            <a:ext cx="2016125" cy="144463"/>
          </a:xfrm>
          <a:prstGeom prst="leftRightArrow">
            <a:avLst>
              <a:gd name="adj1" fmla="val 50000"/>
              <a:gd name="adj2" fmla="val 279120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0169" name="AutoShape 9"/>
          <p:cNvSpPr>
            <a:spLocks noChangeArrowheads="1"/>
          </p:cNvSpPr>
          <p:nvPr/>
        </p:nvSpPr>
        <p:spPr bwMode="auto">
          <a:xfrm>
            <a:off x="5651500" y="3284538"/>
            <a:ext cx="2016125" cy="144462"/>
          </a:xfrm>
          <a:prstGeom prst="leftRightArrow">
            <a:avLst>
              <a:gd name="adj1" fmla="val 50000"/>
              <a:gd name="adj2" fmla="val 27912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/>
      <p:bldP spid="220166" grpId="0" animBg="1"/>
      <p:bldP spid="220167" grpId="0" animBg="1"/>
      <p:bldP spid="220168" grpId="0" animBg="1"/>
      <p:bldP spid="2201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4248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2- The crown is usually composed of </a:t>
            </a:r>
            <a:r>
              <a:rPr lang="en-US" sz="2400" b="1" dirty="0">
                <a:solidFill>
                  <a:srgbClr val="CC00CC"/>
                </a:solidFill>
              </a:rPr>
              <a:t>four developmental lobes.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0066FF"/>
                </a:solidFill>
              </a:rPr>
              <a:t>The buccal groove</a:t>
            </a:r>
            <a:r>
              <a:rPr lang="en-US" sz="2400" b="1" dirty="0">
                <a:solidFill>
                  <a:srgbClr val="FFFFFF"/>
                </a:solidFill>
              </a:rPr>
              <a:t> divides the mesiobuccal and distobuccal cusps equally and </a:t>
            </a:r>
            <a:r>
              <a:rPr lang="en-US" sz="2400" b="1" dirty="0">
                <a:solidFill>
                  <a:srgbClr val="FF9900"/>
                </a:solidFill>
              </a:rPr>
              <a:t>the lingual groove</a:t>
            </a:r>
            <a:r>
              <a:rPr lang="en-US" sz="2400" b="1" dirty="0">
                <a:solidFill>
                  <a:srgbClr val="FFFFFF"/>
                </a:solidFill>
              </a:rPr>
              <a:t> divides the mesiolingual and distolingual cusps equally.</a:t>
            </a:r>
          </a:p>
        </p:txBody>
      </p:sp>
      <p:pic>
        <p:nvPicPr>
          <p:cNvPr id="221187" name="Picture 3" descr="Mand molar 7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20081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8" name="Picture 4" descr="Mand molar 7 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773363"/>
            <a:ext cx="214153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Freeform 5"/>
          <p:cNvSpPr>
            <a:spLocks/>
          </p:cNvSpPr>
          <p:nvPr/>
        </p:nvSpPr>
        <p:spPr bwMode="auto">
          <a:xfrm>
            <a:off x="2038350" y="3140075"/>
            <a:ext cx="157163" cy="504825"/>
          </a:xfrm>
          <a:custGeom>
            <a:avLst/>
            <a:gdLst>
              <a:gd name="T0" fmla="*/ 54 w 54"/>
              <a:gd name="T1" fmla="*/ 0 h 227"/>
              <a:gd name="T2" fmla="*/ 8 w 54"/>
              <a:gd name="T3" fmla="*/ 91 h 227"/>
              <a:gd name="T4" fmla="*/ 8 w 54"/>
              <a:gd name="T5" fmla="*/ 227 h 227"/>
              <a:gd name="T6" fmla="*/ 0 60000 65536"/>
              <a:gd name="T7" fmla="*/ 0 60000 65536"/>
              <a:gd name="T8" fmla="*/ 0 60000 65536"/>
              <a:gd name="T9" fmla="*/ 0 w 54"/>
              <a:gd name="T10" fmla="*/ 0 h 227"/>
              <a:gd name="T11" fmla="*/ 54 w 54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27">
                <a:moveTo>
                  <a:pt x="54" y="0"/>
                </a:moveTo>
                <a:cubicBezTo>
                  <a:pt x="35" y="26"/>
                  <a:pt x="16" y="53"/>
                  <a:pt x="8" y="91"/>
                </a:cubicBezTo>
                <a:cubicBezTo>
                  <a:pt x="0" y="129"/>
                  <a:pt x="8" y="197"/>
                  <a:pt x="8" y="227"/>
                </a:cubicBezTo>
              </a:path>
            </a:pathLst>
          </a:custGeom>
          <a:noFill/>
          <a:ln w="57150" cmpd="sng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1190" name="Freeform 6"/>
          <p:cNvSpPr>
            <a:spLocks/>
          </p:cNvSpPr>
          <p:nvPr/>
        </p:nvSpPr>
        <p:spPr bwMode="auto">
          <a:xfrm>
            <a:off x="6791325" y="3068638"/>
            <a:ext cx="85725" cy="504825"/>
          </a:xfrm>
          <a:custGeom>
            <a:avLst/>
            <a:gdLst>
              <a:gd name="T0" fmla="*/ 8 w 54"/>
              <a:gd name="T1" fmla="*/ 0 h 318"/>
              <a:gd name="T2" fmla="*/ 8 w 54"/>
              <a:gd name="T3" fmla="*/ 137 h 318"/>
              <a:gd name="T4" fmla="*/ 8 w 54"/>
              <a:gd name="T5" fmla="*/ 227 h 318"/>
              <a:gd name="T6" fmla="*/ 54 w 54"/>
              <a:gd name="T7" fmla="*/ 318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18"/>
              <a:gd name="T14" fmla="*/ 54 w 54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18">
                <a:moveTo>
                  <a:pt x="8" y="0"/>
                </a:moveTo>
                <a:cubicBezTo>
                  <a:pt x="8" y="49"/>
                  <a:pt x="8" y="99"/>
                  <a:pt x="8" y="137"/>
                </a:cubicBezTo>
                <a:cubicBezTo>
                  <a:pt x="8" y="175"/>
                  <a:pt x="0" y="197"/>
                  <a:pt x="8" y="227"/>
                </a:cubicBezTo>
                <a:cubicBezTo>
                  <a:pt x="16" y="257"/>
                  <a:pt x="35" y="287"/>
                  <a:pt x="54" y="318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23850" y="2133600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3- </a:t>
            </a:r>
            <a:r>
              <a:rPr lang="en-US" sz="2400" b="1" dirty="0">
                <a:solidFill>
                  <a:srgbClr val="FFFFCC"/>
                </a:solidFill>
              </a:rPr>
              <a:t>The two roots</a:t>
            </a:r>
            <a:r>
              <a:rPr lang="en-US" sz="2400" b="1" dirty="0">
                <a:solidFill>
                  <a:srgbClr val="FFFFFF"/>
                </a:solidFill>
              </a:rPr>
              <a:t> are smaller, shorter and less divergent</a:t>
            </a:r>
          </a:p>
        </p:txBody>
      </p:sp>
      <p:sp>
        <p:nvSpPr>
          <p:cNvPr id="221192" name="AutoShape 8"/>
          <p:cNvSpPr>
            <a:spLocks noChangeArrowheads="1"/>
          </p:cNvSpPr>
          <p:nvPr/>
        </p:nvSpPr>
        <p:spPr bwMode="auto">
          <a:xfrm>
            <a:off x="684213" y="5013325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1193" name="AutoShape 9"/>
          <p:cNvSpPr>
            <a:spLocks noChangeArrowheads="1"/>
          </p:cNvSpPr>
          <p:nvPr/>
        </p:nvSpPr>
        <p:spPr bwMode="auto">
          <a:xfrm rot="10800000">
            <a:off x="2843213" y="5229225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9" grpId="0" animBg="1"/>
      <p:bldP spid="221190" grpId="0" animBg="1"/>
      <p:bldP spid="221191" grpId="0"/>
      <p:bldP spid="221192" grpId="0" animBg="1"/>
      <p:bldP spid="2211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135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4- The contact areas </a:t>
            </a:r>
            <a:r>
              <a:rPr lang="en-US" sz="2400" b="1" dirty="0" err="1">
                <a:solidFill>
                  <a:srgbClr val="FF9900"/>
                </a:solidFill>
              </a:rPr>
              <a:t>mesially</a:t>
            </a:r>
            <a:r>
              <a:rPr lang="en-US" sz="2400" b="1" dirty="0">
                <a:solidFill>
                  <a:srgbClr val="FFFFFF"/>
                </a:solidFill>
              </a:rPr>
              <a:t> and </a:t>
            </a:r>
            <a:r>
              <a:rPr lang="en-US" sz="2400" b="1" dirty="0">
                <a:solidFill>
                  <a:srgbClr val="FF33CC"/>
                </a:solidFill>
              </a:rPr>
              <a:t>distally</a:t>
            </a:r>
            <a:r>
              <a:rPr lang="en-US" sz="2400" b="1" dirty="0">
                <a:solidFill>
                  <a:srgbClr val="FFFFFF"/>
                </a:solidFill>
              </a:rPr>
              <a:t> are located at the same level in the middle third.</a:t>
            </a: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628775"/>
            <a:ext cx="2933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8775"/>
            <a:ext cx="2832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6516688" y="2349500"/>
            <a:ext cx="503237" cy="2873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2214" name="Oval 6"/>
          <p:cNvSpPr>
            <a:spLocks noChangeArrowheads="1"/>
          </p:cNvSpPr>
          <p:nvPr/>
        </p:nvSpPr>
        <p:spPr bwMode="auto">
          <a:xfrm>
            <a:off x="2197100" y="2349500"/>
            <a:ext cx="503238" cy="287338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3" grpId="0" animBg="1"/>
      <p:bldP spid="2222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533400"/>
            <a:ext cx="6172200" cy="6324600"/>
          </a:xfrm>
          <a:ln>
            <a:noFill/>
          </a:ln>
        </p:spPr>
        <p:txBody>
          <a:bodyPr/>
          <a:lstStyle/>
          <a:p>
            <a:pPr algn="l"/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Buccal Aspect</a:t>
            </a:r>
            <a:br>
              <a:rPr lang="en-US" dirty="0"/>
            </a:br>
            <a:r>
              <a:rPr lang="en-US" sz="2400" b="1" dirty="0">
                <a:solidFill>
                  <a:schemeClr val="tx1"/>
                </a:solidFill>
              </a:rPr>
              <a:t>1-The crown is shorter </a:t>
            </a:r>
            <a:r>
              <a:rPr lang="en-US" sz="2400" b="1" dirty="0" err="1">
                <a:solidFill>
                  <a:schemeClr val="tx1"/>
                </a:solidFill>
              </a:rPr>
              <a:t>cervico</a:t>
            </a:r>
            <a:r>
              <a:rPr lang="en-US" sz="2400" b="1" dirty="0">
                <a:solidFill>
                  <a:schemeClr val="tx1"/>
                </a:solidFill>
              </a:rPr>
              <a:t>-occlusally and narrower mesio-distally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than the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molar.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2-There is one buccal developmental groove , separates between MB and DB cusps.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3-MB and DB cusps are nearly equal in their  mesio-distal measurements.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4- The cervical line in many instances points sharply to the root bifurcation.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5-The roots are shorter than those of the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molar usually closer together (parallel ) ,inclined distally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6971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85" y="1066798"/>
            <a:ext cx="334962" cy="6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299"/>
            <a:ext cx="896937" cy="1714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77" y="4648200"/>
            <a:ext cx="8969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41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867400" cy="6705599"/>
          </a:xfrm>
        </p:spPr>
        <p:txBody>
          <a:bodyPr/>
          <a:lstStyle/>
          <a:p>
            <a:pPr algn="l"/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Lingual Aspect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1-The crown and the roots converge lingually but to a slight degree, therefore: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-Little of the mesial and distal surfaces may be seen from this aspect.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>
                <a:solidFill>
                  <a:schemeClr val="tx1"/>
                </a:solidFill>
              </a:rPr>
              <a:t>-The </a:t>
            </a:r>
            <a:r>
              <a:rPr lang="en-US" sz="2400" b="1" dirty="0" err="1">
                <a:solidFill>
                  <a:schemeClr val="tx1"/>
                </a:solidFill>
              </a:rPr>
              <a:t>mesiodistal</a:t>
            </a:r>
            <a:r>
              <a:rPr lang="en-US" sz="2400" b="1" dirty="0">
                <a:solidFill>
                  <a:schemeClr val="tx1"/>
                </a:solidFill>
              </a:rPr>
              <a:t> dimension cervically is greater than that of the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molar.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2-The contact areas are more noticeable from this aspect, and they are more cervically positioned than the 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molar.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51" y="533400"/>
            <a:ext cx="303596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7378566" y="1033085"/>
            <a:ext cx="152400" cy="567113"/>
          </a:xfrm>
          <a:custGeom>
            <a:avLst/>
            <a:gdLst>
              <a:gd name="T0" fmla="*/ 8 w 54"/>
              <a:gd name="T1" fmla="*/ 0 h 318"/>
              <a:gd name="T2" fmla="*/ 8 w 54"/>
              <a:gd name="T3" fmla="*/ 137 h 318"/>
              <a:gd name="T4" fmla="*/ 8 w 54"/>
              <a:gd name="T5" fmla="*/ 227 h 318"/>
              <a:gd name="T6" fmla="*/ 54 w 54"/>
              <a:gd name="T7" fmla="*/ 318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18"/>
              <a:gd name="T14" fmla="*/ 54 w 54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18">
                <a:moveTo>
                  <a:pt x="8" y="0"/>
                </a:moveTo>
                <a:cubicBezTo>
                  <a:pt x="8" y="49"/>
                  <a:pt x="8" y="99"/>
                  <a:pt x="8" y="137"/>
                </a:cubicBezTo>
                <a:cubicBezTo>
                  <a:pt x="8" y="175"/>
                  <a:pt x="0" y="197"/>
                  <a:pt x="8" y="227"/>
                </a:cubicBezTo>
                <a:cubicBezTo>
                  <a:pt x="16" y="257"/>
                  <a:pt x="35" y="287"/>
                  <a:pt x="54" y="318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852988" cy="5056187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Mesial Aspect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1-Buccal cervical ridge is less pronounced compared to the first molar.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2-The mesial root has somewhat pointed apex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628775"/>
            <a:ext cx="2933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51234"/>
            <a:ext cx="634999" cy="36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1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5334000" cy="5056187"/>
          </a:xfrm>
        </p:spPr>
        <p:txBody>
          <a:bodyPr/>
          <a:lstStyle/>
          <a:p>
            <a:pPr algn="l"/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Distal Aspect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1-It is similar to the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mandibular molar except for the absence of a distal cusp and a distobuccal groove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2-The contact area is centered bucco-lingually and </a:t>
            </a:r>
            <a:r>
              <a:rPr lang="en-US" sz="2400" dirty="0" err="1">
                <a:solidFill>
                  <a:schemeClr val="tx1"/>
                </a:solidFill>
              </a:rPr>
              <a:t>cervico</a:t>
            </a:r>
            <a:r>
              <a:rPr lang="en-US" sz="2400" dirty="0">
                <a:solidFill>
                  <a:schemeClr val="tx1"/>
                </a:solidFill>
              </a:rPr>
              <a:t>-occlusally.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276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7160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Mand molar 6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908050"/>
            <a:ext cx="12176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3" name="Picture 3" descr="Mand molar 6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08050"/>
            <a:ext cx="1279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79388" y="183348"/>
            <a:ext cx="8353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The general features that differentiate the Mandibular and maxillary molars are: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 rot="10800000" flipV="1">
            <a:off x="107950" y="1196975"/>
            <a:ext cx="5546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1- The crowns of the lower molars are wider </a:t>
            </a:r>
            <a:r>
              <a:rPr lang="en-US" sz="2400" b="1" dirty="0">
                <a:solidFill>
                  <a:srgbClr val="66FF33"/>
                </a:solidFill>
              </a:rPr>
              <a:t>mesiodistally</a:t>
            </a:r>
            <a:r>
              <a:rPr lang="en-US" sz="2400" b="1" dirty="0">
                <a:solidFill>
                  <a:srgbClr val="FFFFFF"/>
                </a:solidFill>
              </a:rPr>
              <a:t> than </a:t>
            </a:r>
            <a:r>
              <a:rPr lang="en-US" sz="2400" b="1" dirty="0">
                <a:solidFill>
                  <a:srgbClr val="FF9966"/>
                </a:solidFill>
              </a:rPr>
              <a:t>buccolingually.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 rot="10800000" flipV="1">
            <a:off x="144463" y="4437063"/>
            <a:ext cx="5651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4- Presence of four or five cusps, the </a:t>
            </a:r>
            <a:r>
              <a:rPr lang="en-US" sz="2400" b="1" dirty="0">
                <a:solidFill>
                  <a:srgbClr val="00CC00"/>
                </a:solidFill>
              </a:rPr>
              <a:t>two lingual cusps</a:t>
            </a:r>
            <a:r>
              <a:rPr lang="en-US" sz="2400" b="1" dirty="0">
                <a:solidFill>
                  <a:srgbClr val="FFFFFF"/>
                </a:solidFill>
              </a:rPr>
              <a:t> approximately of the same size.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107950" y="3429000"/>
            <a:ext cx="518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3- The occlusal surface is </a:t>
            </a:r>
            <a:r>
              <a:rPr lang="en-US" sz="2400" b="1" dirty="0">
                <a:solidFill>
                  <a:srgbClr val="CC0099"/>
                </a:solidFill>
              </a:rPr>
              <a:t>hexagonal</a:t>
            </a:r>
            <a:r>
              <a:rPr lang="en-US" sz="2400" b="1" dirty="0">
                <a:solidFill>
                  <a:srgbClr val="FFFFFF"/>
                </a:solidFill>
              </a:rPr>
              <a:t> or </a:t>
            </a:r>
            <a:r>
              <a:rPr lang="en-US" sz="2400" b="1" dirty="0">
                <a:solidFill>
                  <a:srgbClr val="0000FF"/>
                </a:solidFill>
              </a:rPr>
              <a:t>rectangular.</a:t>
            </a: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107950" y="2492375"/>
            <a:ext cx="5832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2- The crowns are tilted lingually and show </a:t>
            </a:r>
            <a:r>
              <a:rPr lang="en-US" sz="2400" b="1" dirty="0">
                <a:solidFill>
                  <a:srgbClr val="CC0099"/>
                </a:solidFill>
              </a:rPr>
              <a:t>rhomboid outline</a:t>
            </a:r>
            <a:r>
              <a:rPr lang="en-US" sz="2400" b="1" dirty="0">
                <a:solidFill>
                  <a:srgbClr val="FFFFFF"/>
                </a:solidFill>
              </a:rPr>
              <a:t> proximally.</a:t>
            </a: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 rot="10816794" flipV="1">
            <a:off x="107950" y="5775325"/>
            <a:ext cx="680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5- The presence of two roots in most cases one </a:t>
            </a:r>
            <a:r>
              <a:rPr lang="en-US" sz="2400" b="1" dirty="0" err="1">
                <a:solidFill>
                  <a:srgbClr val="CC0099"/>
                </a:solidFill>
              </a:rPr>
              <a:t>mesially</a:t>
            </a:r>
            <a:r>
              <a:rPr lang="en-US" sz="2400" b="1" dirty="0">
                <a:solidFill>
                  <a:srgbClr val="CC0099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and the other one </a:t>
            </a:r>
            <a:r>
              <a:rPr lang="en-US" sz="2400" b="1" dirty="0">
                <a:solidFill>
                  <a:srgbClr val="0000FF"/>
                </a:solidFill>
              </a:rPr>
              <a:t>distally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5795963" y="1268413"/>
            <a:ext cx="1225550" cy="215900"/>
          </a:xfrm>
          <a:prstGeom prst="leftRightArrow">
            <a:avLst>
              <a:gd name="adj1" fmla="val 50000"/>
              <a:gd name="adj2" fmla="val 11352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>
            <a:off x="7308850" y="1268413"/>
            <a:ext cx="1008063" cy="215900"/>
          </a:xfrm>
          <a:prstGeom prst="leftRightArrow">
            <a:avLst>
              <a:gd name="adj1" fmla="val 50000"/>
              <a:gd name="adj2" fmla="val 933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99692" name="Picture 12" descr="Mand molar 6 O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002088"/>
            <a:ext cx="1490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3" name="Picture 13" descr="Mand molar 7 O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75100"/>
            <a:ext cx="14541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4" name="Line 14"/>
          <p:cNvSpPr>
            <a:spLocks noChangeShapeType="1"/>
          </p:cNvSpPr>
          <p:nvPr/>
        </p:nvSpPr>
        <p:spPr bwMode="auto">
          <a:xfrm flipH="1">
            <a:off x="5724525" y="3933825"/>
            <a:ext cx="647700" cy="35877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6300788" y="3933825"/>
            <a:ext cx="647700" cy="14287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 flipH="1">
            <a:off x="7019925" y="4292600"/>
            <a:ext cx="215900" cy="1081088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>
            <a:off x="5724525" y="4292600"/>
            <a:ext cx="142875" cy="1008063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7308850" y="4005263"/>
            <a:ext cx="14398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699" name="Line 19"/>
          <p:cNvSpPr>
            <a:spLocks noChangeShapeType="1"/>
          </p:cNvSpPr>
          <p:nvPr/>
        </p:nvSpPr>
        <p:spPr bwMode="auto">
          <a:xfrm>
            <a:off x="8748713" y="4005263"/>
            <a:ext cx="0" cy="12239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>
            <a:off x="7308850" y="4005263"/>
            <a:ext cx="0" cy="12239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01" name="Line 21"/>
          <p:cNvSpPr>
            <a:spLocks noChangeShapeType="1"/>
          </p:cNvSpPr>
          <p:nvPr/>
        </p:nvSpPr>
        <p:spPr bwMode="auto">
          <a:xfrm>
            <a:off x="7308850" y="5229225"/>
            <a:ext cx="14398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02" name="AutoShape 22"/>
          <p:cNvSpPr>
            <a:spLocks noChangeArrowheads="1"/>
          </p:cNvSpPr>
          <p:nvPr/>
        </p:nvSpPr>
        <p:spPr bwMode="auto">
          <a:xfrm>
            <a:off x="5940425" y="4283075"/>
            <a:ext cx="312738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3" name="AutoShape 23"/>
          <p:cNvSpPr>
            <a:spLocks noChangeArrowheads="1"/>
          </p:cNvSpPr>
          <p:nvPr/>
        </p:nvSpPr>
        <p:spPr bwMode="auto">
          <a:xfrm>
            <a:off x="6516688" y="4221163"/>
            <a:ext cx="312737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4" name="AutoShape 24"/>
          <p:cNvSpPr>
            <a:spLocks noChangeArrowheads="1"/>
          </p:cNvSpPr>
          <p:nvPr/>
        </p:nvSpPr>
        <p:spPr bwMode="auto">
          <a:xfrm>
            <a:off x="6804025" y="4437063"/>
            <a:ext cx="312738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5" name="AutoShape 25"/>
          <p:cNvSpPr>
            <a:spLocks noChangeArrowheads="1"/>
          </p:cNvSpPr>
          <p:nvPr/>
        </p:nvSpPr>
        <p:spPr bwMode="auto">
          <a:xfrm>
            <a:off x="6084888" y="4868863"/>
            <a:ext cx="312737" cy="2984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6" name="AutoShape 26"/>
          <p:cNvSpPr>
            <a:spLocks noChangeArrowheads="1"/>
          </p:cNvSpPr>
          <p:nvPr/>
        </p:nvSpPr>
        <p:spPr bwMode="auto">
          <a:xfrm>
            <a:off x="6516688" y="4859338"/>
            <a:ext cx="312737" cy="2984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7" name="AutoShape 27"/>
          <p:cNvSpPr>
            <a:spLocks noChangeArrowheads="1"/>
          </p:cNvSpPr>
          <p:nvPr/>
        </p:nvSpPr>
        <p:spPr bwMode="auto">
          <a:xfrm>
            <a:off x="8101013" y="4724400"/>
            <a:ext cx="312737" cy="2984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8" name="AutoShape 28"/>
          <p:cNvSpPr>
            <a:spLocks noChangeArrowheads="1"/>
          </p:cNvSpPr>
          <p:nvPr/>
        </p:nvSpPr>
        <p:spPr bwMode="auto">
          <a:xfrm>
            <a:off x="7572375" y="4797425"/>
            <a:ext cx="312738" cy="2984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09" name="AutoShape 29"/>
          <p:cNvSpPr>
            <a:spLocks noChangeArrowheads="1"/>
          </p:cNvSpPr>
          <p:nvPr/>
        </p:nvSpPr>
        <p:spPr bwMode="auto">
          <a:xfrm>
            <a:off x="7572375" y="4292600"/>
            <a:ext cx="312738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10" name="AutoShape 30"/>
          <p:cNvSpPr>
            <a:spLocks noChangeArrowheads="1"/>
          </p:cNvSpPr>
          <p:nvPr/>
        </p:nvSpPr>
        <p:spPr bwMode="auto">
          <a:xfrm>
            <a:off x="8075613" y="4292600"/>
            <a:ext cx="312737" cy="298450"/>
          </a:xfrm>
          <a:prstGeom prst="star5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11" name="Line 31"/>
          <p:cNvSpPr>
            <a:spLocks noChangeShapeType="1"/>
          </p:cNvSpPr>
          <p:nvPr/>
        </p:nvSpPr>
        <p:spPr bwMode="auto">
          <a:xfrm flipH="1">
            <a:off x="6732588" y="2565400"/>
            <a:ext cx="503237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12" name="Line 32"/>
          <p:cNvSpPr>
            <a:spLocks noChangeShapeType="1"/>
          </p:cNvSpPr>
          <p:nvPr/>
        </p:nvSpPr>
        <p:spPr bwMode="auto">
          <a:xfrm flipH="1">
            <a:off x="6084888" y="2565400"/>
            <a:ext cx="50323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13" name="AutoShape 33"/>
          <p:cNvSpPr>
            <a:spLocks noChangeArrowheads="1"/>
          </p:cNvSpPr>
          <p:nvPr/>
        </p:nvSpPr>
        <p:spPr bwMode="auto">
          <a:xfrm rot="-188698">
            <a:off x="7019925" y="908050"/>
            <a:ext cx="1584325" cy="865188"/>
          </a:xfrm>
          <a:prstGeom prst="parallelogram">
            <a:avLst>
              <a:gd name="adj" fmla="val 45780"/>
            </a:avLst>
          </a:prstGeom>
          <a:solidFill>
            <a:srgbClr val="FF33CC">
              <a:alpha val="1490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9714" name="Line 34"/>
          <p:cNvSpPr>
            <a:spLocks noChangeShapeType="1"/>
          </p:cNvSpPr>
          <p:nvPr/>
        </p:nvSpPr>
        <p:spPr bwMode="auto">
          <a:xfrm>
            <a:off x="6948488" y="4076700"/>
            <a:ext cx="287337" cy="2889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9715" name="Line 35"/>
          <p:cNvSpPr>
            <a:spLocks noChangeShapeType="1"/>
          </p:cNvSpPr>
          <p:nvPr/>
        </p:nvSpPr>
        <p:spPr bwMode="auto">
          <a:xfrm>
            <a:off x="5867400" y="5300663"/>
            <a:ext cx="1152525" cy="730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7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85" grpId="0"/>
      <p:bldP spid="199686" grpId="0"/>
      <p:bldP spid="199687" grpId="0"/>
      <p:bldP spid="199688" grpId="0"/>
      <p:bldP spid="199689" grpId="0"/>
      <p:bldP spid="199690" grpId="0" animBg="1"/>
      <p:bldP spid="199691" grpId="0" animBg="1"/>
      <p:bldP spid="199694" grpId="0" animBg="1"/>
      <p:bldP spid="199695" grpId="0" animBg="1"/>
      <p:bldP spid="199696" grpId="0" animBg="1"/>
      <p:bldP spid="199697" grpId="0" animBg="1"/>
      <p:bldP spid="199698" grpId="0" animBg="1"/>
      <p:bldP spid="199699" grpId="0" animBg="1"/>
      <p:bldP spid="199700" grpId="0" animBg="1"/>
      <p:bldP spid="199701" grpId="0" animBg="1"/>
      <p:bldP spid="199711" grpId="0" animBg="1"/>
      <p:bldP spid="199712" grpId="0" animBg="1"/>
      <p:bldP spid="199713" grpId="0" animBg="1"/>
      <p:bldP spid="199714" grpId="0" animBg="1"/>
      <p:bldP spid="1997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497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5- The occlusal surface outline is </a:t>
            </a:r>
            <a:r>
              <a:rPr lang="en-US" sz="2400" b="1">
                <a:solidFill>
                  <a:srgbClr val="0066FF"/>
                </a:solidFill>
              </a:rPr>
              <a:t>rectangular</a:t>
            </a:r>
            <a:r>
              <a:rPr lang="en-US" sz="2400" b="1">
                <a:solidFill>
                  <a:srgbClr val="FFFFFF"/>
                </a:solidFill>
              </a:rPr>
              <a:t>. There is a cross-shaped groove pattern </a:t>
            </a:r>
            <a:r>
              <a:rPr lang="en-US" sz="2400" b="1">
                <a:solidFill>
                  <a:srgbClr val="CC00CC"/>
                </a:solidFill>
              </a:rPr>
              <a:t>(cruciform grooves)</a:t>
            </a:r>
            <a:r>
              <a:rPr lang="en-US" sz="2400" b="1">
                <a:solidFill>
                  <a:srgbClr val="FFFFFF"/>
                </a:solidFill>
              </a:rPr>
              <a:t> .</a:t>
            </a:r>
          </a:p>
        </p:txBody>
      </p:sp>
      <p:pic>
        <p:nvPicPr>
          <p:cNvPr id="223235" name="Picture 3" descr="Mand molar 7 O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52688"/>
            <a:ext cx="4608512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2268538" y="2492375"/>
            <a:ext cx="4535487" cy="4032250"/>
          </a:xfrm>
          <a:prstGeom prst="roundRect">
            <a:avLst>
              <a:gd name="adj" fmla="val 16667"/>
            </a:avLst>
          </a:prstGeom>
          <a:solidFill>
            <a:srgbClr val="FF9900">
              <a:alpha val="21960"/>
            </a:srgbClr>
          </a:solidFill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3237" name="Freeform 5"/>
          <p:cNvSpPr>
            <a:spLocks/>
          </p:cNvSpPr>
          <p:nvPr/>
        </p:nvSpPr>
        <p:spPr bwMode="auto">
          <a:xfrm>
            <a:off x="3203575" y="4533900"/>
            <a:ext cx="2808288" cy="263525"/>
          </a:xfrm>
          <a:custGeom>
            <a:avLst/>
            <a:gdLst>
              <a:gd name="T0" fmla="*/ 0 w 1769"/>
              <a:gd name="T1" fmla="*/ 15 h 166"/>
              <a:gd name="T2" fmla="*/ 136 w 1769"/>
              <a:gd name="T3" fmla="*/ 15 h 166"/>
              <a:gd name="T4" fmla="*/ 544 w 1769"/>
              <a:gd name="T5" fmla="*/ 106 h 166"/>
              <a:gd name="T6" fmla="*/ 817 w 1769"/>
              <a:gd name="T7" fmla="*/ 151 h 166"/>
              <a:gd name="T8" fmla="*/ 1089 w 1769"/>
              <a:gd name="T9" fmla="*/ 151 h 166"/>
              <a:gd name="T10" fmla="*/ 1542 w 1769"/>
              <a:gd name="T11" fmla="*/ 151 h 166"/>
              <a:gd name="T12" fmla="*/ 1769 w 1769"/>
              <a:gd name="T13" fmla="*/ 61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69"/>
              <a:gd name="T22" fmla="*/ 0 h 166"/>
              <a:gd name="T23" fmla="*/ 1769 w 176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69" h="166">
                <a:moveTo>
                  <a:pt x="0" y="15"/>
                </a:moveTo>
                <a:cubicBezTo>
                  <a:pt x="22" y="7"/>
                  <a:pt x="45" y="0"/>
                  <a:pt x="136" y="15"/>
                </a:cubicBezTo>
                <a:cubicBezTo>
                  <a:pt x="227" y="30"/>
                  <a:pt x="431" y="83"/>
                  <a:pt x="544" y="106"/>
                </a:cubicBezTo>
                <a:cubicBezTo>
                  <a:pt x="657" y="129"/>
                  <a:pt x="726" y="143"/>
                  <a:pt x="817" y="151"/>
                </a:cubicBezTo>
                <a:cubicBezTo>
                  <a:pt x="908" y="159"/>
                  <a:pt x="968" y="151"/>
                  <a:pt x="1089" y="151"/>
                </a:cubicBezTo>
                <a:cubicBezTo>
                  <a:pt x="1210" y="151"/>
                  <a:pt x="1429" y="166"/>
                  <a:pt x="1542" y="151"/>
                </a:cubicBezTo>
                <a:cubicBezTo>
                  <a:pt x="1655" y="136"/>
                  <a:pt x="1712" y="98"/>
                  <a:pt x="1769" y="61"/>
                </a:cubicBezTo>
              </a:path>
            </a:pathLst>
          </a:custGeom>
          <a:noFill/>
          <a:ln w="57150" cmpd="sng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38" name="Freeform 6"/>
          <p:cNvSpPr>
            <a:spLocks/>
          </p:cNvSpPr>
          <p:nvPr/>
        </p:nvSpPr>
        <p:spPr bwMode="auto">
          <a:xfrm>
            <a:off x="4356100" y="3429000"/>
            <a:ext cx="215900" cy="2592388"/>
          </a:xfrm>
          <a:custGeom>
            <a:avLst/>
            <a:gdLst>
              <a:gd name="T0" fmla="*/ 46 w 136"/>
              <a:gd name="T1" fmla="*/ 1633 h 1633"/>
              <a:gd name="T2" fmla="*/ 46 w 136"/>
              <a:gd name="T3" fmla="*/ 1316 h 1633"/>
              <a:gd name="T4" fmla="*/ 136 w 136"/>
              <a:gd name="T5" fmla="*/ 907 h 1633"/>
              <a:gd name="T6" fmla="*/ 46 w 136"/>
              <a:gd name="T7" fmla="*/ 499 h 1633"/>
              <a:gd name="T8" fmla="*/ 0 w 136"/>
              <a:gd name="T9" fmla="*/ 0 h 1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1633"/>
              <a:gd name="T17" fmla="*/ 136 w 136"/>
              <a:gd name="T18" fmla="*/ 1633 h 16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1633">
                <a:moveTo>
                  <a:pt x="46" y="1633"/>
                </a:moveTo>
                <a:cubicBezTo>
                  <a:pt x="38" y="1535"/>
                  <a:pt x="31" y="1437"/>
                  <a:pt x="46" y="1316"/>
                </a:cubicBezTo>
                <a:cubicBezTo>
                  <a:pt x="61" y="1195"/>
                  <a:pt x="136" y="1043"/>
                  <a:pt x="136" y="907"/>
                </a:cubicBezTo>
                <a:cubicBezTo>
                  <a:pt x="136" y="771"/>
                  <a:pt x="69" y="650"/>
                  <a:pt x="46" y="499"/>
                </a:cubicBezTo>
                <a:cubicBezTo>
                  <a:pt x="23" y="348"/>
                  <a:pt x="0" y="91"/>
                  <a:pt x="0" y="0"/>
                </a:cubicBezTo>
              </a:path>
            </a:pathLst>
          </a:custGeom>
          <a:noFill/>
          <a:ln w="57150" cmpd="sng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8497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6- The occlusal surface has more </a:t>
            </a:r>
            <a:r>
              <a:rPr lang="en-US" sz="2400" b="1">
                <a:solidFill>
                  <a:srgbClr val="FF33CC"/>
                </a:solidFill>
              </a:rPr>
              <a:t>supplemental grooves</a:t>
            </a:r>
            <a:r>
              <a:rPr lang="en-US" sz="2400" b="1">
                <a:solidFill>
                  <a:srgbClr val="FFFFFF"/>
                </a:solidFill>
              </a:rPr>
              <a:t> than the mandibular first permanent molar. </a:t>
            </a:r>
          </a:p>
        </p:txBody>
      </p:sp>
      <p:sp>
        <p:nvSpPr>
          <p:cNvPr id="223240" name="Freeform 8"/>
          <p:cNvSpPr>
            <a:spLocks/>
          </p:cNvSpPr>
          <p:nvPr/>
        </p:nvSpPr>
        <p:spPr bwMode="auto">
          <a:xfrm>
            <a:off x="3563938" y="3933825"/>
            <a:ext cx="287337" cy="719138"/>
          </a:xfrm>
          <a:custGeom>
            <a:avLst/>
            <a:gdLst>
              <a:gd name="T0" fmla="*/ 136 w 181"/>
              <a:gd name="T1" fmla="*/ 453 h 453"/>
              <a:gd name="T2" fmla="*/ 181 w 181"/>
              <a:gd name="T3" fmla="*/ 317 h 453"/>
              <a:gd name="T4" fmla="*/ 136 w 181"/>
              <a:gd name="T5" fmla="*/ 181 h 453"/>
              <a:gd name="T6" fmla="*/ 0 w 181"/>
              <a:gd name="T7" fmla="*/ 0 h 453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453"/>
              <a:gd name="T14" fmla="*/ 181 w 181"/>
              <a:gd name="T15" fmla="*/ 453 h 4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453">
                <a:moveTo>
                  <a:pt x="136" y="453"/>
                </a:moveTo>
                <a:cubicBezTo>
                  <a:pt x="158" y="407"/>
                  <a:pt x="181" y="362"/>
                  <a:pt x="181" y="317"/>
                </a:cubicBezTo>
                <a:cubicBezTo>
                  <a:pt x="181" y="272"/>
                  <a:pt x="166" y="234"/>
                  <a:pt x="136" y="181"/>
                </a:cubicBezTo>
                <a:cubicBezTo>
                  <a:pt x="106" y="128"/>
                  <a:pt x="53" y="64"/>
                  <a:pt x="0" y="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41" name="Freeform 9"/>
          <p:cNvSpPr>
            <a:spLocks/>
          </p:cNvSpPr>
          <p:nvPr/>
        </p:nvSpPr>
        <p:spPr bwMode="auto">
          <a:xfrm>
            <a:off x="3756025" y="4724400"/>
            <a:ext cx="420688" cy="936625"/>
          </a:xfrm>
          <a:custGeom>
            <a:avLst/>
            <a:gdLst>
              <a:gd name="T0" fmla="*/ 242 w 265"/>
              <a:gd name="T1" fmla="*/ 0 h 590"/>
              <a:gd name="T2" fmla="*/ 242 w 265"/>
              <a:gd name="T3" fmla="*/ 137 h 590"/>
              <a:gd name="T4" fmla="*/ 106 w 265"/>
              <a:gd name="T5" fmla="*/ 227 h 590"/>
              <a:gd name="T6" fmla="*/ 15 w 265"/>
              <a:gd name="T7" fmla="*/ 409 h 590"/>
              <a:gd name="T8" fmla="*/ 15 w 265"/>
              <a:gd name="T9" fmla="*/ 590 h 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"/>
              <a:gd name="T16" fmla="*/ 0 h 590"/>
              <a:gd name="T17" fmla="*/ 265 w 265"/>
              <a:gd name="T18" fmla="*/ 590 h 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" h="590">
                <a:moveTo>
                  <a:pt x="242" y="0"/>
                </a:moveTo>
                <a:cubicBezTo>
                  <a:pt x="253" y="49"/>
                  <a:pt x="265" y="99"/>
                  <a:pt x="242" y="137"/>
                </a:cubicBezTo>
                <a:cubicBezTo>
                  <a:pt x="219" y="175"/>
                  <a:pt x="144" y="182"/>
                  <a:pt x="106" y="227"/>
                </a:cubicBezTo>
                <a:cubicBezTo>
                  <a:pt x="68" y="272"/>
                  <a:pt x="30" y="349"/>
                  <a:pt x="15" y="409"/>
                </a:cubicBezTo>
                <a:cubicBezTo>
                  <a:pt x="0" y="469"/>
                  <a:pt x="7" y="529"/>
                  <a:pt x="15" y="59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42" name="Freeform 10"/>
          <p:cNvSpPr>
            <a:spLocks/>
          </p:cNvSpPr>
          <p:nvPr/>
        </p:nvSpPr>
        <p:spPr bwMode="auto">
          <a:xfrm>
            <a:off x="4764088" y="3933825"/>
            <a:ext cx="250825" cy="790575"/>
          </a:xfrm>
          <a:custGeom>
            <a:avLst/>
            <a:gdLst>
              <a:gd name="T0" fmla="*/ 15 w 158"/>
              <a:gd name="T1" fmla="*/ 498 h 498"/>
              <a:gd name="T2" fmla="*/ 15 w 158"/>
              <a:gd name="T3" fmla="*/ 408 h 498"/>
              <a:gd name="T4" fmla="*/ 106 w 158"/>
              <a:gd name="T5" fmla="*/ 317 h 498"/>
              <a:gd name="T6" fmla="*/ 151 w 158"/>
              <a:gd name="T7" fmla="*/ 181 h 498"/>
              <a:gd name="T8" fmla="*/ 151 w 158"/>
              <a:gd name="T9" fmla="*/ 0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498"/>
              <a:gd name="T17" fmla="*/ 158 w 158"/>
              <a:gd name="T18" fmla="*/ 498 h 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498">
                <a:moveTo>
                  <a:pt x="15" y="498"/>
                </a:moveTo>
                <a:cubicBezTo>
                  <a:pt x="7" y="468"/>
                  <a:pt x="0" y="438"/>
                  <a:pt x="15" y="408"/>
                </a:cubicBezTo>
                <a:cubicBezTo>
                  <a:pt x="30" y="378"/>
                  <a:pt x="83" y="355"/>
                  <a:pt x="106" y="317"/>
                </a:cubicBezTo>
                <a:cubicBezTo>
                  <a:pt x="129" y="279"/>
                  <a:pt x="144" y="234"/>
                  <a:pt x="151" y="181"/>
                </a:cubicBezTo>
                <a:cubicBezTo>
                  <a:pt x="158" y="128"/>
                  <a:pt x="154" y="64"/>
                  <a:pt x="151" y="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3243" name="Freeform 11"/>
          <p:cNvSpPr>
            <a:spLocks/>
          </p:cNvSpPr>
          <p:nvPr/>
        </p:nvSpPr>
        <p:spPr bwMode="auto">
          <a:xfrm>
            <a:off x="5124450" y="4797425"/>
            <a:ext cx="168275" cy="936625"/>
          </a:xfrm>
          <a:custGeom>
            <a:avLst/>
            <a:gdLst>
              <a:gd name="T0" fmla="*/ 106 w 106"/>
              <a:gd name="T1" fmla="*/ 0 h 590"/>
              <a:gd name="T2" fmla="*/ 60 w 106"/>
              <a:gd name="T3" fmla="*/ 91 h 590"/>
              <a:gd name="T4" fmla="*/ 15 w 106"/>
              <a:gd name="T5" fmla="*/ 317 h 590"/>
              <a:gd name="T6" fmla="*/ 15 w 106"/>
              <a:gd name="T7" fmla="*/ 499 h 590"/>
              <a:gd name="T8" fmla="*/ 106 w 106"/>
              <a:gd name="T9" fmla="*/ 590 h 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590"/>
              <a:gd name="T17" fmla="*/ 106 w 106"/>
              <a:gd name="T18" fmla="*/ 590 h 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590">
                <a:moveTo>
                  <a:pt x="106" y="0"/>
                </a:moveTo>
                <a:cubicBezTo>
                  <a:pt x="90" y="19"/>
                  <a:pt x="75" y="38"/>
                  <a:pt x="60" y="91"/>
                </a:cubicBezTo>
                <a:cubicBezTo>
                  <a:pt x="45" y="144"/>
                  <a:pt x="22" y="249"/>
                  <a:pt x="15" y="317"/>
                </a:cubicBezTo>
                <a:cubicBezTo>
                  <a:pt x="8" y="385"/>
                  <a:pt x="0" y="454"/>
                  <a:pt x="15" y="499"/>
                </a:cubicBezTo>
                <a:cubicBezTo>
                  <a:pt x="30" y="544"/>
                  <a:pt x="68" y="567"/>
                  <a:pt x="106" y="590"/>
                </a:cubicBez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6" grpId="0" animBg="1"/>
      <p:bldP spid="223237" grpId="0" animBg="1"/>
      <p:bldP spid="223238" grpId="0" animBg="1"/>
      <p:bldP spid="223239" grpId="0"/>
      <p:bldP spid="223240" grpId="0" animBg="1"/>
      <p:bldP spid="223241" grpId="0" animBg="1"/>
      <p:bldP spid="223242" grpId="0" animBg="1"/>
      <p:bldP spid="2232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7- There are </a:t>
            </a:r>
            <a:r>
              <a:rPr lang="en-US" sz="2400" b="1" dirty="0">
                <a:solidFill>
                  <a:srgbClr val="FF33CC"/>
                </a:solidFill>
              </a:rPr>
              <a:t>three fossae</a:t>
            </a:r>
            <a:r>
              <a:rPr lang="en-US" sz="2400" b="1" dirty="0">
                <a:solidFill>
                  <a:srgbClr val="FFFFFF"/>
                </a:solidFill>
              </a:rPr>
              <a:t> with three developmental pits in their bottom as seen in the Mandibular first molar. </a:t>
            </a: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84350"/>
            <a:ext cx="4949825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0" name="AutoShape 4"/>
          <p:cNvSpPr>
            <a:spLocks noChangeArrowheads="1"/>
          </p:cNvSpPr>
          <p:nvPr/>
        </p:nvSpPr>
        <p:spPr bwMode="auto">
          <a:xfrm>
            <a:off x="3898900" y="4051300"/>
            <a:ext cx="457200" cy="457200"/>
          </a:xfrm>
          <a:prstGeom prst="flowChartConnector">
            <a:avLst/>
          </a:prstGeom>
          <a:solidFill>
            <a:srgbClr val="FF33CC">
              <a:alpha val="52940"/>
            </a:srgbClr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1" name="AutoShape 5"/>
          <p:cNvSpPr>
            <a:spLocks noChangeArrowheads="1"/>
          </p:cNvSpPr>
          <p:nvPr/>
        </p:nvSpPr>
        <p:spPr bwMode="auto">
          <a:xfrm rot="2792889">
            <a:off x="5303838" y="3849687"/>
            <a:ext cx="554038" cy="576263"/>
          </a:xfrm>
          <a:prstGeom prst="rtTriangle">
            <a:avLst/>
          </a:prstGeom>
          <a:solidFill>
            <a:srgbClr val="FF33CC">
              <a:alpha val="54901"/>
            </a:srgbClr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 rot="-7972614">
            <a:off x="2165350" y="3760788"/>
            <a:ext cx="503237" cy="465138"/>
          </a:xfrm>
          <a:prstGeom prst="rtTriangle">
            <a:avLst/>
          </a:prstGeom>
          <a:solidFill>
            <a:srgbClr val="FF33CC">
              <a:alpha val="52940"/>
            </a:srgbClr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3" name="AutoShape 7"/>
          <p:cNvSpPr>
            <a:spLocks noChangeArrowheads="1"/>
          </p:cNvSpPr>
          <p:nvPr/>
        </p:nvSpPr>
        <p:spPr bwMode="auto">
          <a:xfrm>
            <a:off x="4067175" y="4221163"/>
            <a:ext cx="144463" cy="98425"/>
          </a:xfrm>
          <a:prstGeom prst="flowChartConnector">
            <a:avLst/>
          </a:prstGeom>
          <a:solidFill>
            <a:srgbClr val="0066FF">
              <a:alpha val="52940"/>
            </a:srgbClr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4" name="AutoShape 8"/>
          <p:cNvSpPr>
            <a:spLocks noChangeArrowheads="1"/>
          </p:cNvSpPr>
          <p:nvPr/>
        </p:nvSpPr>
        <p:spPr bwMode="auto">
          <a:xfrm>
            <a:off x="2555875" y="3978275"/>
            <a:ext cx="144463" cy="98425"/>
          </a:xfrm>
          <a:prstGeom prst="flowChartConnector">
            <a:avLst/>
          </a:prstGeom>
          <a:solidFill>
            <a:srgbClr val="0066FF">
              <a:alpha val="52940"/>
            </a:srgbClr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4265" name="AutoShape 9"/>
          <p:cNvSpPr>
            <a:spLocks noChangeArrowheads="1"/>
          </p:cNvSpPr>
          <p:nvPr/>
        </p:nvSpPr>
        <p:spPr bwMode="auto">
          <a:xfrm>
            <a:off x="5219700" y="4076700"/>
            <a:ext cx="144463" cy="98425"/>
          </a:xfrm>
          <a:prstGeom prst="flowChartConnector">
            <a:avLst/>
          </a:prstGeom>
          <a:solidFill>
            <a:srgbClr val="0066FF">
              <a:alpha val="52940"/>
            </a:srgbClr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60" grpId="0" animBg="1"/>
      <p:bldP spid="224261" grpId="0" animBg="1"/>
      <p:bldP spid="224262" grpId="0" animBg="1"/>
      <p:bldP spid="224263" grpId="0" animBg="1"/>
      <p:bldP spid="224264" grpId="0" animBg="1"/>
      <p:bldP spid="2242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molar low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57163"/>
            <a:ext cx="3159125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147888"/>
            <a:ext cx="3960812" cy="2217737"/>
          </a:xfrm>
          <a:ln w="57150">
            <a:solidFill>
              <a:schemeClr val="tx1"/>
            </a:solidFill>
          </a:ln>
        </p:spPr>
        <p:txBody>
          <a:bodyPr anchorCtr="0"/>
          <a:lstStyle/>
          <a:p>
            <a:pPr eaLnBrk="1" hangingPunct="1">
              <a:defRPr/>
            </a:pPr>
            <a:r>
              <a:rPr lang="en-US" b="1">
                <a:solidFill>
                  <a:srgbClr val="FF9933"/>
                </a:solidFill>
              </a:rPr>
              <a:t>Mandibular  </a:t>
            </a:r>
            <a:br>
              <a:rPr lang="en-US" b="1">
                <a:solidFill>
                  <a:srgbClr val="FF9933"/>
                </a:solidFill>
              </a:rPr>
            </a:br>
            <a:r>
              <a:rPr lang="en-US" b="1">
                <a:solidFill>
                  <a:srgbClr val="FF9933"/>
                </a:solidFill>
              </a:rPr>
              <a:t>3rd molar</a:t>
            </a:r>
          </a:p>
        </p:txBody>
      </p:sp>
    </p:spTree>
    <p:extLst>
      <p:ext uri="{BB962C8B-B14F-4D97-AF65-F5344CB8AC3E}">
        <p14:creationId xmlns:p14="http://schemas.microsoft.com/office/powerpoint/2010/main" val="2598467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Permanent teet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61261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5075238" y="412432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5940425" y="393382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27333" name="AutoShape 5"/>
          <p:cNvSpPr>
            <a:spLocks noChangeArrowheads="1"/>
          </p:cNvSpPr>
          <p:nvPr/>
        </p:nvSpPr>
        <p:spPr bwMode="auto">
          <a:xfrm>
            <a:off x="5699125" y="4005263"/>
            <a:ext cx="96838" cy="284162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4925" y="188913"/>
            <a:ext cx="914558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Relation</a:t>
            </a:r>
            <a:endParaRPr lang="ar-EG" sz="2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The lower 3rd molar  makes contact </a:t>
            </a:r>
            <a:r>
              <a:rPr lang="en-US" sz="2800" b="1">
                <a:solidFill>
                  <a:srgbClr val="33CC33"/>
                </a:solidFill>
              </a:rPr>
              <a:t>mesially</a:t>
            </a:r>
            <a:r>
              <a:rPr lang="en-US" sz="2800" b="1">
                <a:solidFill>
                  <a:srgbClr val="FFFFFF"/>
                </a:solidFill>
              </a:rPr>
              <a:t> with  the distal surface of the lower 2nd molar and </a:t>
            </a:r>
            <a:r>
              <a:rPr lang="en-US" sz="2800" b="1">
                <a:solidFill>
                  <a:srgbClr val="FF0000"/>
                </a:solidFill>
              </a:rPr>
              <a:t>distally</a:t>
            </a:r>
            <a:r>
              <a:rPr lang="en-US" sz="2800" b="1">
                <a:solidFill>
                  <a:srgbClr val="FFFFFF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has no contact cause it is the last tooth in the dental arch.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227335" name="AutoShape 7"/>
          <p:cNvSpPr>
            <a:spLocks noChangeArrowheads="1"/>
          </p:cNvSpPr>
          <p:nvPr/>
        </p:nvSpPr>
        <p:spPr bwMode="auto">
          <a:xfrm flipV="1">
            <a:off x="5722938" y="4365625"/>
            <a:ext cx="144462" cy="790575"/>
          </a:xfrm>
          <a:prstGeom prst="downArrow">
            <a:avLst>
              <a:gd name="adj1" fmla="val 50000"/>
              <a:gd name="adj2" fmla="val 13681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2" grpId="0"/>
      <p:bldP spid="227333" grpId="0" animBg="1"/>
      <p:bldP spid="2273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surfaces</a:t>
            </a:r>
            <a:endParaRPr lang="en-US" sz="2800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four surfaces and Occlusal aspect.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66725" y="4446588"/>
            <a:ext cx="129698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Buccal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409825" y="4437063"/>
            <a:ext cx="144145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Lingual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4643438" y="4365625"/>
            <a:ext cx="1296987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Mesial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6877050" y="4446588"/>
            <a:ext cx="115093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Distal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4859338" y="5734050"/>
            <a:ext cx="15843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Occlusal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322263" y="4941888"/>
            <a:ext cx="4826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roots</a:t>
            </a:r>
            <a:endParaRPr lang="en-US" sz="2800" b="1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two roots (one mesial and one distal).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pic>
        <p:nvPicPr>
          <p:cNvPr id="228362" name="Picture 10" descr="Mand molar 8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949450"/>
            <a:ext cx="15208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1" descr="Mand molar 8 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44675"/>
            <a:ext cx="149701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2" descr="Mand molar 8 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844675"/>
            <a:ext cx="136366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3" descr="Mand molar 8 O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41900"/>
            <a:ext cx="165576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4" descr="Mand molar 8 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844675"/>
            <a:ext cx="14239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  <p:bldP spid="228358" grpId="0" animBg="1"/>
      <p:bldP spid="228359" grpId="0" animBg="1"/>
      <p:bldP spid="228360" grpId="0" animBg="1"/>
      <p:bldP spid="2283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304800" y="188913"/>
            <a:ext cx="83518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</a:rPr>
              <a:t>Principal Identifying Features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-This tooth varies considerably in different individuals and present many anomalies both in form and position.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-The tooth could be congenitally missing.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-Usually there are two short roots, one M and one D .These are usually shorter than  the roots of the 1</a:t>
            </a:r>
            <a:r>
              <a:rPr lang="en-US" sz="2400" b="1" baseline="30000" dirty="0">
                <a:solidFill>
                  <a:srgbClr val="FFFFFF"/>
                </a:solidFill>
              </a:rPr>
              <a:t>st</a:t>
            </a:r>
            <a:r>
              <a:rPr lang="en-US" sz="2400" b="1" dirty="0">
                <a:solidFill>
                  <a:srgbClr val="FFFFFF"/>
                </a:solidFill>
              </a:rPr>
              <a:t> or 2</a:t>
            </a:r>
            <a:r>
              <a:rPr lang="en-US" sz="2400" b="1" baseline="30000" dirty="0">
                <a:solidFill>
                  <a:srgbClr val="FFFFFF"/>
                </a:solidFill>
              </a:rPr>
              <a:t>nd</a:t>
            </a:r>
            <a:r>
              <a:rPr lang="en-US" sz="2400" b="1" dirty="0">
                <a:solidFill>
                  <a:srgbClr val="FFFFFF"/>
                </a:solidFill>
              </a:rPr>
              <a:t> molars. Sometime there are more than 2 roots or the roots may be fused.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2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179388" y="225425"/>
            <a:ext cx="8569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It is usually smaller in all dimensions than any mandibular molars but, sometimes it may reach the size of the first permanent mandibular molar.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07950" y="1484313"/>
            <a:ext cx="882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Its crown is variable but two basic types are usually seen: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44463" y="1989138"/>
            <a:ext cx="8820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1- The crown resembles the permanent mandibular first molar with five cusps and similar occlusal pattern with increase number of supplemental grooves.</a:t>
            </a:r>
          </a:p>
        </p:txBody>
      </p:sp>
      <p:pic>
        <p:nvPicPr>
          <p:cNvPr id="229381" name="Picture 5" descr="Lower 3rd m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3100"/>
            <a:ext cx="54006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79" grpId="0"/>
      <p:bldP spid="2293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28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2- The crown resembles the permanent mandibular second molar, it has 4 cusps and the same occlusal pattern with increase number of </a:t>
            </a:r>
            <a:r>
              <a:rPr lang="en-US" sz="2400" b="1" dirty="0">
                <a:solidFill>
                  <a:srgbClr val="FF33CC"/>
                </a:solidFill>
              </a:rPr>
              <a:t>supplemental groove. </a:t>
            </a:r>
            <a:r>
              <a:rPr lang="en-US" sz="2400" b="1" dirty="0"/>
              <a:t>It has tendency for a more rounded occlusal outline</a:t>
            </a:r>
          </a:p>
        </p:txBody>
      </p:sp>
      <p:pic>
        <p:nvPicPr>
          <p:cNvPr id="219139" name="Picture 3" descr="Mand molar 8 O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160588"/>
            <a:ext cx="4751387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4" name="Freeform 4"/>
          <p:cNvSpPr>
            <a:spLocks/>
          </p:cNvSpPr>
          <p:nvPr/>
        </p:nvSpPr>
        <p:spPr bwMode="auto">
          <a:xfrm>
            <a:off x="4414838" y="2997200"/>
            <a:ext cx="265112" cy="3095625"/>
          </a:xfrm>
          <a:custGeom>
            <a:avLst/>
            <a:gdLst>
              <a:gd name="T0" fmla="*/ 144 w 167"/>
              <a:gd name="T1" fmla="*/ 1950 h 1950"/>
              <a:gd name="T2" fmla="*/ 99 w 167"/>
              <a:gd name="T3" fmla="*/ 1769 h 1950"/>
              <a:gd name="T4" fmla="*/ 8 w 167"/>
              <a:gd name="T5" fmla="*/ 1497 h 1950"/>
              <a:gd name="T6" fmla="*/ 144 w 167"/>
              <a:gd name="T7" fmla="*/ 1225 h 1950"/>
              <a:gd name="T8" fmla="*/ 144 w 167"/>
              <a:gd name="T9" fmla="*/ 952 h 1950"/>
              <a:gd name="T10" fmla="*/ 99 w 167"/>
              <a:gd name="T11" fmla="*/ 726 h 1950"/>
              <a:gd name="T12" fmla="*/ 8 w 167"/>
              <a:gd name="T13" fmla="*/ 499 h 1950"/>
              <a:gd name="T14" fmla="*/ 144 w 167"/>
              <a:gd name="T15" fmla="*/ 136 h 1950"/>
              <a:gd name="T16" fmla="*/ 144 w 167"/>
              <a:gd name="T17" fmla="*/ 0 h 19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"/>
              <a:gd name="T28" fmla="*/ 0 h 1950"/>
              <a:gd name="T29" fmla="*/ 167 w 167"/>
              <a:gd name="T30" fmla="*/ 1950 h 19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" h="1950">
                <a:moveTo>
                  <a:pt x="144" y="1950"/>
                </a:moveTo>
                <a:cubicBezTo>
                  <a:pt x="133" y="1897"/>
                  <a:pt x="122" y="1844"/>
                  <a:pt x="99" y="1769"/>
                </a:cubicBezTo>
                <a:cubicBezTo>
                  <a:pt x="76" y="1694"/>
                  <a:pt x="0" y="1588"/>
                  <a:pt x="8" y="1497"/>
                </a:cubicBezTo>
                <a:cubicBezTo>
                  <a:pt x="16" y="1406"/>
                  <a:pt x="121" y="1316"/>
                  <a:pt x="144" y="1225"/>
                </a:cubicBezTo>
                <a:cubicBezTo>
                  <a:pt x="167" y="1134"/>
                  <a:pt x="151" y="1035"/>
                  <a:pt x="144" y="952"/>
                </a:cubicBezTo>
                <a:cubicBezTo>
                  <a:pt x="137" y="869"/>
                  <a:pt x="122" y="801"/>
                  <a:pt x="99" y="726"/>
                </a:cubicBezTo>
                <a:cubicBezTo>
                  <a:pt x="76" y="651"/>
                  <a:pt x="1" y="597"/>
                  <a:pt x="8" y="499"/>
                </a:cubicBezTo>
                <a:cubicBezTo>
                  <a:pt x="15" y="401"/>
                  <a:pt x="121" y="219"/>
                  <a:pt x="144" y="136"/>
                </a:cubicBezTo>
                <a:cubicBezTo>
                  <a:pt x="167" y="53"/>
                  <a:pt x="155" y="26"/>
                  <a:pt x="144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5" name="Freeform 5"/>
          <p:cNvSpPr>
            <a:spLocks/>
          </p:cNvSpPr>
          <p:nvPr/>
        </p:nvSpPr>
        <p:spPr bwMode="auto">
          <a:xfrm>
            <a:off x="3348038" y="4425950"/>
            <a:ext cx="2519362" cy="298450"/>
          </a:xfrm>
          <a:custGeom>
            <a:avLst/>
            <a:gdLst>
              <a:gd name="T0" fmla="*/ 0 w 1587"/>
              <a:gd name="T1" fmla="*/ 7 h 188"/>
              <a:gd name="T2" fmla="*/ 227 w 1587"/>
              <a:gd name="T3" fmla="*/ 143 h 188"/>
              <a:gd name="T4" fmla="*/ 499 w 1587"/>
              <a:gd name="T5" fmla="*/ 52 h 188"/>
              <a:gd name="T6" fmla="*/ 816 w 1587"/>
              <a:gd name="T7" fmla="*/ 52 h 188"/>
              <a:gd name="T8" fmla="*/ 907 w 1587"/>
              <a:gd name="T9" fmla="*/ 143 h 188"/>
              <a:gd name="T10" fmla="*/ 1134 w 1587"/>
              <a:gd name="T11" fmla="*/ 7 h 188"/>
              <a:gd name="T12" fmla="*/ 1361 w 1587"/>
              <a:gd name="T13" fmla="*/ 98 h 188"/>
              <a:gd name="T14" fmla="*/ 1587 w 1587"/>
              <a:gd name="T15" fmla="*/ 188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7"/>
              <a:gd name="T25" fmla="*/ 0 h 188"/>
              <a:gd name="T26" fmla="*/ 1587 w 1587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7" h="188">
                <a:moveTo>
                  <a:pt x="0" y="7"/>
                </a:moveTo>
                <a:cubicBezTo>
                  <a:pt x="72" y="71"/>
                  <a:pt x="144" y="136"/>
                  <a:pt x="227" y="143"/>
                </a:cubicBezTo>
                <a:cubicBezTo>
                  <a:pt x="310" y="150"/>
                  <a:pt x="401" y="67"/>
                  <a:pt x="499" y="52"/>
                </a:cubicBezTo>
                <a:cubicBezTo>
                  <a:pt x="597" y="37"/>
                  <a:pt x="748" y="37"/>
                  <a:pt x="816" y="52"/>
                </a:cubicBezTo>
                <a:cubicBezTo>
                  <a:pt x="884" y="67"/>
                  <a:pt x="854" y="150"/>
                  <a:pt x="907" y="143"/>
                </a:cubicBezTo>
                <a:cubicBezTo>
                  <a:pt x="960" y="136"/>
                  <a:pt x="1058" y="14"/>
                  <a:pt x="1134" y="7"/>
                </a:cubicBezTo>
                <a:cubicBezTo>
                  <a:pt x="1210" y="0"/>
                  <a:pt x="1286" y="68"/>
                  <a:pt x="1361" y="98"/>
                </a:cubicBezTo>
                <a:cubicBezTo>
                  <a:pt x="1436" y="128"/>
                  <a:pt x="1542" y="173"/>
                  <a:pt x="1587" y="188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6" name="Freeform 6"/>
          <p:cNvSpPr>
            <a:spLocks/>
          </p:cNvSpPr>
          <p:nvPr/>
        </p:nvSpPr>
        <p:spPr bwMode="auto">
          <a:xfrm>
            <a:off x="3756025" y="3573463"/>
            <a:ext cx="384175" cy="935037"/>
          </a:xfrm>
          <a:custGeom>
            <a:avLst/>
            <a:gdLst>
              <a:gd name="T0" fmla="*/ 242 w 242"/>
              <a:gd name="T1" fmla="*/ 589 h 589"/>
              <a:gd name="T2" fmla="*/ 151 w 242"/>
              <a:gd name="T3" fmla="*/ 453 h 589"/>
              <a:gd name="T4" fmla="*/ 15 w 242"/>
              <a:gd name="T5" fmla="*/ 272 h 589"/>
              <a:gd name="T6" fmla="*/ 60 w 242"/>
              <a:gd name="T7" fmla="*/ 90 h 589"/>
              <a:gd name="T8" fmla="*/ 15 w 242"/>
              <a:gd name="T9" fmla="*/ 0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589"/>
              <a:gd name="T17" fmla="*/ 242 w 242"/>
              <a:gd name="T18" fmla="*/ 589 h 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589">
                <a:moveTo>
                  <a:pt x="242" y="589"/>
                </a:moveTo>
                <a:cubicBezTo>
                  <a:pt x="215" y="547"/>
                  <a:pt x="189" y="506"/>
                  <a:pt x="151" y="453"/>
                </a:cubicBezTo>
                <a:cubicBezTo>
                  <a:pt x="113" y="400"/>
                  <a:pt x="30" y="332"/>
                  <a:pt x="15" y="272"/>
                </a:cubicBezTo>
                <a:cubicBezTo>
                  <a:pt x="0" y="212"/>
                  <a:pt x="60" y="135"/>
                  <a:pt x="60" y="90"/>
                </a:cubicBezTo>
                <a:cubicBezTo>
                  <a:pt x="60" y="45"/>
                  <a:pt x="37" y="22"/>
                  <a:pt x="15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7" name="Freeform 7"/>
          <p:cNvSpPr>
            <a:spLocks/>
          </p:cNvSpPr>
          <p:nvPr/>
        </p:nvSpPr>
        <p:spPr bwMode="auto">
          <a:xfrm>
            <a:off x="3768725" y="4581525"/>
            <a:ext cx="298450" cy="503238"/>
          </a:xfrm>
          <a:custGeom>
            <a:avLst/>
            <a:gdLst>
              <a:gd name="T0" fmla="*/ 188 w 188"/>
              <a:gd name="T1" fmla="*/ 0 h 317"/>
              <a:gd name="T2" fmla="*/ 52 w 188"/>
              <a:gd name="T3" fmla="*/ 90 h 317"/>
              <a:gd name="T4" fmla="*/ 7 w 188"/>
              <a:gd name="T5" fmla="*/ 227 h 317"/>
              <a:gd name="T6" fmla="*/ 7 w 188"/>
              <a:gd name="T7" fmla="*/ 31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188"/>
              <a:gd name="T13" fmla="*/ 0 h 317"/>
              <a:gd name="T14" fmla="*/ 188 w 188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" h="317">
                <a:moveTo>
                  <a:pt x="188" y="0"/>
                </a:moveTo>
                <a:cubicBezTo>
                  <a:pt x="135" y="26"/>
                  <a:pt x="82" y="52"/>
                  <a:pt x="52" y="90"/>
                </a:cubicBezTo>
                <a:cubicBezTo>
                  <a:pt x="22" y="128"/>
                  <a:pt x="14" y="189"/>
                  <a:pt x="7" y="227"/>
                </a:cubicBezTo>
                <a:cubicBezTo>
                  <a:pt x="0" y="265"/>
                  <a:pt x="3" y="291"/>
                  <a:pt x="7" y="317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8" name="Freeform 8"/>
          <p:cNvSpPr>
            <a:spLocks/>
          </p:cNvSpPr>
          <p:nvPr/>
        </p:nvSpPr>
        <p:spPr bwMode="auto">
          <a:xfrm>
            <a:off x="5124450" y="3357563"/>
            <a:ext cx="168275" cy="1079500"/>
          </a:xfrm>
          <a:custGeom>
            <a:avLst/>
            <a:gdLst>
              <a:gd name="T0" fmla="*/ 15 w 106"/>
              <a:gd name="T1" fmla="*/ 680 h 680"/>
              <a:gd name="T2" fmla="*/ 60 w 106"/>
              <a:gd name="T3" fmla="*/ 589 h 680"/>
              <a:gd name="T4" fmla="*/ 15 w 106"/>
              <a:gd name="T5" fmla="*/ 408 h 680"/>
              <a:gd name="T6" fmla="*/ 15 w 106"/>
              <a:gd name="T7" fmla="*/ 181 h 680"/>
              <a:gd name="T8" fmla="*/ 106 w 106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680"/>
              <a:gd name="T17" fmla="*/ 106 w 106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680">
                <a:moveTo>
                  <a:pt x="15" y="680"/>
                </a:moveTo>
                <a:cubicBezTo>
                  <a:pt x="37" y="657"/>
                  <a:pt x="60" y="634"/>
                  <a:pt x="60" y="589"/>
                </a:cubicBezTo>
                <a:cubicBezTo>
                  <a:pt x="60" y="544"/>
                  <a:pt x="22" y="476"/>
                  <a:pt x="15" y="408"/>
                </a:cubicBezTo>
                <a:cubicBezTo>
                  <a:pt x="8" y="340"/>
                  <a:pt x="0" y="249"/>
                  <a:pt x="15" y="181"/>
                </a:cubicBezTo>
                <a:cubicBezTo>
                  <a:pt x="30" y="113"/>
                  <a:pt x="68" y="56"/>
                  <a:pt x="106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09" name="Freeform 9"/>
          <p:cNvSpPr>
            <a:spLocks/>
          </p:cNvSpPr>
          <p:nvPr/>
        </p:nvSpPr>
        <p:spPr bwMode="auto">
          <a:xfrm>
            <a:off x="4859338" y="4652963"/>
            <a:ext cx="504825" cy="600075"/>
          </a:xfrm>
          <a:custGeom>
            <a:avLst/>
            <a:gdLst>
              <a:gd name="T0" fmla="*/ 0 w 318"/>
              <a:gd name="T1" fmla="*/ 0 h 378"/>
              <a:gd name="T2" fmla="*/ 46 w 318"/>
              <a:gd name="T3" fmla="*/ 182 h 378"/>
              <a:gd name="T4" fmla="*/ 137 w 318"/>
              <a:gd name="T5" fmla="*/ 272 h 378"/>
              <a:gd name="T6" fmla="*/ 227 w 318"/>
              <a:gd name="T7" fmla="*/ 363 h 378"/>
              <a:gd name="T8" fmla="*/ 318 w 318"/>
              <a:gd name="T9" fmla="*/ 363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378"/>
              <a:gd name="T17" fmla="*/ 318 w 318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378">
                <a:moveTo>
                  <a:pt x="0" y="0"/>
                </a:moveTo>
                <a:cubicBezTo>
                  <a:pt x="11" y="68"/>
                  <a:pt x="23" y="137"/>
                  <a:pt x="46" y="182"/>
                </a:cubicBezTo>
                <a:cubicBezTo>
                  <a:pt x="69" y="227"/>
                  <a:pt x="107" y="242"/>
                  <a:pt x="137" y="272"/>
                </a:cubicBezTo>
                <a:cubicBezTo>
                  <a:pt x="167" y="302"/>
                  <a:pt x="197" y="348"/>
                  <a:pt x="227" y="363"/>
                </a:cubicBezTo>
                <a:cubicBezTo>
                  <a:pt x="257" y="378"/>
                  <a:pt x="287" y="370"/>
                  <a:pt x="318" y="363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10" name="Freeform 10"/>
          <p:cNvSpPr>
            <a:spLocks/>
          </p:cNvSpPr>
          <p:nvPr/>
        </p:nvSpPr>
        <p:spPr bwMode="auto">
          <a:xfrm>
            <a:off x="3203575" y="3933825"/>
            <a:ext cx="431800" cy="647700"/>
          </a:xfrm>
          <a:custGeom>
            <a:avLst/>
            <a:gdLst>
              <a:gd name="T0" fmla="*/ 272 w 272"/>
              <a:gd name="T1" fmla="*/ 408 h 408"/>
              <a:gd name="T2" fmla="*/ 227 w 272"/>
              <a:gd name="T3" fmla="*/ 181 h 408"/>
              <a:gd name="T4" fmla="*/ 91 w 272"/>
              <a:gd name="T5" fmla="*/ 90 h 408"/>
              <a:gd name="T6" fmla="*/ 0 w 272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408"/>
              <a:gd name="T14" fmla="*/ 272 w 272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408">
                <a:moveTo>
                  <a:pt x="272" y="408"/>
                </a:moveTo>
                <a:cubicBezTo>
                  <a:pt x="264" y="321"/>
                  <a:pt x="257" y="234"/>
                  <a:pt x="227" y="181"/>
                </a:cubicBezTo>
                <a:cubicBezTo>
                  <a:pt x="197" y="128"/>
                  <a:pt x="129" y="120"/>
                  <a:pt x="91" y="90"/>
                </a:cubicBezTo>
                <a:cubicBezTo>
                  <a:pt x="53" y="60"/>
                  <a:pt x="26" y="30"/>
                  <a:pt x="0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11" name="Freeform 11"/>
          <p:cNvSpPr>
            <a:spLocks/>
          </p:cNvSpPr>
          <p:nvPr/>
        </p:nvSpPr>
        <p:spPr bwMode="auto">
          <a:xfrm>
            <a:off x="4643438" y="3500438"/>
            <a:ext cx="288925" cy="720725"/>
          </a:xfrm>
          <a:custGeom>
            <a:avLst/>
            <a:gdLst>
              <a:gd name="T0" fmla="*/ 0 w 182"/>
              <a:gd name="T1" fmla="*/ 454 h 454"/>
              <a:gd name="T2" fmla="*/ 136 w 182"/>
              <a:gd name="T3" fmla="*/ 318 h 454"/>
              <a:gd name="T4" fmla="*/ 136 w 182"/>
              <a:gd name="T5" fmla="*/ 182 h 454"/>
              <a:gd name="T6" fmla="*/ 182 w 182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454"/>
              <a:gd name="T14" fmla="*/ 182 w 182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454">
                <a:moveTo>
                  <a:pt x="0" y="454"/>
                </a:moveTo>
                <a:cubicBezTo>
                  <a:pt x="56" y="408"/>
                  <a:pt x="113" y="363"/>
                  <a:pt x="136" y="318"/>
                </a:cubicBezTo>
                <a:cubicBezTo>
                  <a:pt x="159" y="273"/>
                  <a:pt x="128" y="235"/>
                  <a:pt x="136" y="182"/>
                </a:cubicBezTo>
                <a:cubicBezTo>
                  <a:pt x="144" y="129"/>
                  <a:pt x="163" y="64"/>
                  <a:pt x="182" y="0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0412" name="Freeform 12"/>
          <p:cNvSpPr>
            <a:spLocks/>
          </p:cNvSpPr>
          <p:nvPr/>
        </p:nvSpPr>
        <p:spPr bwMode="auto">
          <a:xfrm>
            <a:off x="4500563" y="5157788"/>
            <a:ext cx="287337" cy="503237"/>
          </a:xfrm>
          <a:custGeom>
            <a:avLst/>
            <a:gdLst>
              <a:gd name="T0" fmla="*/ 0 w 181"/>
              <a:gd name="T1" fmla="*/ 0 h 317"/>
              <a:gd name="T2" fmla="*/ 136 w 181"/>
              <a:gd name="T3" fmla="*/ 181 h 317"/>
              <a:gd name="T4" fmla="*/ 181 w 181"/>
              <a:gd name="T5" fmla="*/ 317 h 317"/>
              <a:gd name="T6" fmla="*/ 0 60000 65536"/>
              <a:gd name="T7" fmla="*/ 0 60000 65536"/>
              <a:gd name="T8" fmla="*/ 0 60000 65536"/>
              <a:gd name="T9" fmla="*/ 0 w 181"/>
              <a:gd name="T10" fmla="*/ 0 h 317"/>
              <a:gd name="T11" fmla="*/ 181 w 181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17">
                <a:moveTo>
                  <a:pt x="0" y="0"/>
                </a:moveTo>
                <a:cubicBezTo>
                  <a:pt x="53" y="64"/>
                  <a:pt x="106" y="128"/>
                  <a:pt x="136" y="181"/>
                </a:cubicBezTo>
                <a:cubicBezTo>
                  <a:pt x="166" y="234"/>
                  <a:pt x="166" y="287"/>
                  <a:pt x="181" y="317"/>
                </a:cubicBez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4" grpId="0" animBg="1"/>
      <p:bldP spid="230405" grpId="0" animBg="1"/>
      <p:bldP spid="230406" grpId="0" animBg="1"/>
      <p:bldP spid="230407" grpId="0" animBg="1"/>
      <p:bldP spid="230408" grpId="0" animBg="1"/>
      <p:bldP spid="230409" grpId="0" animBg="1"/>
      <p:bldP spid="230410" grpId="0" animBg="1"/>
      <p:bldP spid="230411" grpId="0" animBg="1"/>
      <p:bldP spid="2304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Pictur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403225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WordArt 3"/>
          <p:cNvSpPr>
            <a:spLocks noChangeArrowheads="1" noChangeShapeType="1" noTextEdit="1"/>
          </p:cNvSpPr>
          <p:nvPr/>
        </p:nvSpPr>
        <p:spPr bwMode="auto">
          <a:xfrm>
            <a:off x="2124075" y="5157788"/>
            <a:ext cx="5040313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cript"/>
              </a:rPr>
              <a:t>The world without Dentists</a:t>
            </a:r>
          </a:p>
        </p:txBody>
      </p:sp>
    </p:spTree>
    <p:extLst>
      <p:ext uri="{BB962C8B-B14F-4D97-AF65-F5344CB8AC3E}">
        <p14:creationId xmlns:p14="http://schemas.microsoft.com/office/powerpoint/2010/main" val="2453846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 flipH="1">
            <a:off x="0" y="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Arch Traits to distinguish Maxillary from Mandibular Molars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00924"/>
              </p:ext>
            </p:extLst>
          </p:nvPr>
        </p:nvGraphicFramePr>
        <p:xfrm>
          <a:off x="228600" y="1295400"/>
          <a:ext cx="85344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551">
                <a:tc>
                  <a:txBody>
                    <a:bodyPr/>
                    <a:lstStyle/>
                    <a:p>
                      <a:r>
                        <a:rPr lang="en-US" sz="1600" dirty="0"/>
                        <a:t>Two</a:t>
                      </a:r>
                      <a:r>
                        <a:rPr lang="en-US" sz="1600" baseline="0" dirty="0"/>
                        <a:t> buccal cusps:</a:t>
                      </a:r>
                    </a:p>
                    <a:p>
                      <a:r>
                        <a:rPr lang="en-US" sz="1600" baseline="0" dirty="0"/>
                        <a:t>Mesiobuccal  and distobuccal</a:t>
                      </a:r>
                    </a:p>
                    <a:p>
                      <a:r>
                        <a:rPr lang="en-US" sz="1600" baseline="0" dirty="0"/>
                        <a:t>Mesiolingual cusp tip visible from buccal</a:t>
                      </a:r>
                    </a:p>
                    <a:p>
                      <a:r>
                        <a:rPr lang="en-US" sz="1600" baseline="0" dirty="0"/>
                        <a:t>One buccal groove</a:t>
                      </a:r>
                    </a:p>
                    <a:p>
                      <a:r>
                        <a:rPr lang="en-US" sz="1600" baseline="0" dirty="0"/>
                        <a:t>Three roots (two buccal and one lingual)</a:t>
                      </a:r>
                    </a:p>
                    <a:p>
                      <a:r>
                        <a:rPr lang="en-US" sz="1600" baseline="0" dirty="0"/>
                        <a:t>Root trunk longer</a:t>
                      </a:r>
                    </a:p>
                    <a:p>
                      <a:r>
                        <a:rPr lang="en-US" sz="1600" baseline="0" dirty="0"/>
                        <a:t>Crown centered over root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 or three buccal cusps: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Mesiobuccal, distobuccal, and distal( on firsts)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Both lingual cusp tips visible from buccal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Two buccal grooves on most first molars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Two roots (one mesial and one distal)</a:t>
                      </a:r>
                    </a:p>
                    <a:p>
                      <a:r>
                        <a:rPr lang="en-US" baseline="0" dirty="0"/>
                        <a:t>Root trunk shorter</a:t>
                      </a:r>
                    </a:p>
                    <a:p>
                      <a:r>
                        <a:rPr lang="en-US" baseline="0" dirty="0"/>
                        <a:t>Crown tipped distally on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Lingual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groove off center (toward distal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Mesiolingual cusp larger than distolingual cusp, more than on mandibular molars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Cervix of crown tapers more to lingual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Cusp of Carabelli (or groove) common on first molars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Lingual groove nearly centered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Mesiolingual and distolingual cusps size and height more equal</a:t>
                      </a:r>
                    </a:p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Cervix of crown tapers less to lingual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No Carabelli cusp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68269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52400" y="188913"/>
            <a:ext cx="9144000" cy="65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00"/>
                </a:solidFill>
              </a:rPr>
              <a:t>Type and function</a:t>
            </a:r>
            <a:endParaRPr lang="en-US" sz="2800" b="1" dirty="0">
              <a:solidFill>
                <a:srgbClr val="FFFF00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FF00"/>
                </a:solidFill>
              </a:rPr>
              <a:t>🍀</a:t>
            </a:r>
            <a:r>
              <a:rPr lang="en-US" sz="2800" b="1" dirty="0">
                <a:solidFill>
                  <a:srgbClr val="FFFFFF"/>
                </a:solidFill>
              </a:rPr>
              <a:t>-Play a major role in the mastication of food(chewing and grinding).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FF00"/>
                </a:solidFill>
              </a:rPr>
              <a:t>🍀</a:t>
            </a:r>
            <a:r>
              <a:rPr lang="en-US" sz="2800" b="1" dirty="0">
                <a:solidFill>
                  <a:srgbClr val="FFFFFF"/>
                </a:solidFill>
              </a:rPr>
              <a:t>-Most important in maintaining the vertical dimension of the face.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FF00"/>
                </a:solidFill>
              </a:rPr>
              <a:t>🍀</a:t>
            </a:r>
            <a:r>
              <a:rPr lang="en-US" sz="2800" b="1" dirty="0">
                <a:solidFill>
                  <a:srgbClr val="FFFFFF"/>
                </a:solidFill>
              </a:rPr>
              <a:t>-Important in maintaining continuity within the dental arches , thus keeping other teeth in proper alignment.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FF00"/>
                </a:solidFill>
              </a:rPr>
              <a:t>🍀</a:t>
            </a:r>
            <a:r>
              <a:rPr lang="en-US" sz="2800" b="1" dirty="0">
                <a:solidFill>
                  <a:srgbClr val="FFFFFF"/>
                </a:solidFill>
              </a:rPr>
              <a:t>-At least a minor role in esthetics or keeping the cheeks normally full or supported. </a:t>
            </a:r>
            <a:endParaRPr lang="en-US" sz="2400" b="1" u="sng" dirty="0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00"/>
                </a:solidFill>
              </a:rPr>
              <a:t>No. of lobes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It has five lobes: </a:t>
            </a:r>
            <a:r>
              <a:rPr lang="en-US" sz="2800" b="1" dirty="0">
                <a:solidFill>
                  <a:srgbClr val="FF0066"/>
                </a:solidFill>
              </a:rPr>
              <a:t>two buccal, </a:t>
            </a:r>
            <a:r>
              <a:rPr lang="en-US" sz="2800" b="1" dirty="0">
                <a:solidFill>
                  <a:srgbClr val="339933"/>
                </a:solidFill>
              </a:rPr>
              <a:t>one distal</a:t>
            </a:r>
            <a:r>
              <a:rPr lang="en-US" sz="2800" b="1" dirty="0">
                <a:solidFill>
                  <a:srgbClr val="FFFFFF"/>
                </a:solidFill>
              </a:rPr>
              <a:t> and </a:t>
            </a:r>
            <a:r>
              <a:rPr lang="en-US" sz="2800" b="1" dirty="0">
                <a:solidFill>
                  <a:srgbClr val="666699"/>
                </a:solidFill>
              </a:rPr>
              <a:t>two lingual.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8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77453"/>
              </p:ext>
            </p:extLst>
          </p:nvPr>
        </p:nvGraphicFramePr>
        <p:xfrm>
          <a:off x="0" y="76200"/>
          <a:ext cx="9144000" cy="718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9003">
                <a:tc>
                  <a:txBody>
                    <a:bodyPr/>
                    <a:lstStyle/>
                    <a:p>
                      <a:r>
                        <a:rPr lang="en-US" dirty="0"/>
                        <a:t>Crown more centered over root</a:t>
                      </a:r>
                    </a:p>
                    <a:p>
                      <a:r>
                        <a:rPr lang="en-US" dirty="0"/>
                        <a:t>Smaller</a:t>
                      </a:r>
                      <a:r>
                        <a:rPr lang="en-US" baseline="0" dirty="0"/>
                        <a:t> distolingual cusp on most second molars or no distolingual cusp</a:t>
                      </a:r>
                    </a:p>
                    <a:p>
                      <a:r>
                        <a:rPr lang="en-US" baseline="0" dirty="0"/>
                        <a:t>Crowns wider </a:t>
                      </a:r>
                      <a:r>
                        <a:rPr lang="en-US" baseline="0" dirty="0" err="1"/>
                        <a:t>faciolingually</a:t>
                      </a:r>
                      <a:r>
                        <a:rPr lang="en-US" baseline="0" dirty="0"/>
                        <a:t> than </a:t>
                      </a:r>
                      <a:r>
                        <a:rPr lang="en-US" baseline="0" dirty="0" err="1"/>
                        <a:t>mesiodistal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Oblique ridge present from mesiolingual to distobuccal</a:t>
                      </a:r>
                    </a:p>
                    <a:p>
                      <a:r>
                        <a:rPr lang="en-US" baseline="0" dirty="0"/>
                        <a:t>One transverse ridge mesiobuccal to mesiolingual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Crown tipped more lingually over root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Smallest distal cusp seen from distal on most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first molars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Crowns wider mesiodistally than </a:t>
                      </a:r>
                      <a:r>
                        <a:rPr lang="en-US" dirty="0" err="1"/>
                        <a:t>fasiolingual</a:t>
                      </a:r>
                      <a:endParaRPr lang="en-US" dirty="0"/>
                    </a:p>
                    <a:p>
                      <a:r>
                        <a:rPr lang="en-US" dirty="0"/>
                        <a:t>No oblique ridge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Two transverse ridges</a:t>
                      </a:r>
                      <a:r>
                        <a:rPr lang="en-US" baseline="0" dirty="0"/>
                        <a:t> mesiobuccal to mesiolingual and distobuccal to distolingual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35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Parallel</a:t>
                      </a:r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 ( or square ) shape crown for four-cusp type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Three-cusp seconds are heart shaped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Four fossae: including large central and cigar-shaped distal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Central groove in mesial half does not cross oblique ridge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First molars have four cusps plus </a:t>
                      </a:r>
                      <a:r>
                        <a:rPr lang="en-US" b="1" baseline="0" dirty="0" err="1">
                          <a:solidFill>
                            <a:srgbClr val="FFFF00"/>
                          </a:solidFill>
                        </a:rPr>
                        <a:t>Carabilli</a:t>
                      </a:r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 cusp/ groove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First molars wider on lingual than buccal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Second molars have four cusps or three cusps (heart shaped)</a:t>
                      </a:r>
                    </a:p>
                    <a:p>
                      <a:r>
                        <a:rPr lang="en-US" baseline="0" dirty="0"/>
                        <a:t>ML Cusp much larger than DL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Pentagon</a:t>
                      </a:r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 shape crown on first</a:t>
                      </a:r>
                    </a:p>
                    <a:p>
                      <a:endParaRPr lang="en-US" b="1" baseline="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Rectangular shape crown on second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Three fossae: central fossa is larger</a:t>
                      </a:r>
                    </a:p>
                    <a:p>
                      <a:endParaRPr lang="en-US" b="1" baseline="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Central fossa with zigzag or+ groove pattern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Five cusps on firsts (distal cusp is fifth cusp)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First molars wider on buccal than lingual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Second molars have four cusps</a:t>
                      </a:r>
                    </a:p>
                    <a:p>
                      <a:r>
                        <a:rPr lang="en-US" b="1" baseline="0" dirty="0">
                          <a:solidFill>
                            <a:srgbClr val="FFFF00"/>
                          </a:solidFill>
                        </a:rPr>
                        <a:t>Mesiolingual cusp slightly larger Than DL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endParaRPr lang="en-US" sz="400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53072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/>
              <a:t>By: Samira </a:t>
            </a:r>
            <a:r>
              <a:rPr lang="en-US" sz="2800" dirty="0" err="1"/>
              <a:t>Jameel</a:t>
            </a:r>
            <a:r>
              <a:rPr lang="en-US" sz="2800" dirty="0"/>
              <a:t> </a:t>
            </a:r>
            <a:r>
              <a:rPr lang="en-US" sz="2800" dirty="0" err="1"/>
              <a:t>Tarfa</a:t>
            </a:r>
            <a:endParaRPr lang="ar-EG" sz="2800" dirty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/>
              <a:t>References: </a:t>
            </a:r>
          </a:p>
          <a:p>
            <a:pPr algn="l" rtl="0" eaLnBrk="1" hangingPunct="1">
              <a:buFontTx/>
              <a:buChar char="•"/>
              <a:defRPr/>
            </a:pPr>
            <a:r>
              <a:rPr lang="en-US" sz="2800" dirty="0"/>
              <a:t>Notes of Dental anatomy, Physiology And Occlusion. by Prof. Dr. </a:t>
            </a:r>
            <a:r>
              <a:rPr lang="en-US" sz="2800" dirty="0" err="1"/>
              <a:t>Nahed</a:t>
            </a:r>
            <a:r>
              <a:rPr lang="en-US" sz="2800" dirty="0"/>
              <a:t> </a:t>
            </a:r>
            <a:r>
              <a:rPr lang="en-US" sz="2800" dirty="0" err="1"/>
              <a:t>E.Abo-Azma</a:t>
            </a:r>
            <a:r>
              <a:rPr lang="en-US" sz="2800" dirty="0"/>
              <a:t>.</a:t>
            </a:r>
          </a:p>
          <a:p>
            <a:pPr algn="l" rtl="0" eaLnBrk="1" hangingPunct="1">
              <a:buFontTx/>
              <a:buChar char="•"/>
              <a:defRPr/>
            </a:pPr>
            <a:endParaRPr lang="en-US" sz="2800" dirty="0"/>
          </a:p>
          <a:p>
            <a:pPr algn="l" rtl="0" eaLnBrk="1" hangingPunct="1">
              <a:buFontTx/>
              <a:buChar char="•"/>
              <a:defRPr/>
            </a:pPr>
            <a:r>
              <a:rPr lang="en-US" sz="2800" dirty="0" err="1"/>
              <a:t>Ash,Major</a:t>
            </a:r>
            <a:r>
              <a:rPr lang="en-US" sz="2800" dirty="0"/>
              <a:t> M and </a:t>
            </a:r>
            <a:r>
              <a:rPr lang="en-US" sz="2800" dirty="0" err="1"/>
              <a:t>stanley</a:t>
            </a:r>
            <a:r>
              <a:rPr lang="en-US" sz="2800" dirty="0"/>
              <a:t> j.Nelson,2003.                  </a:t>
            </a:r>
          </a:p>
          <a:p>
            <a:pPr algn="l" rtl="0" eaLnBrk="1" hangingPunct="1">
              <a:buFontTx/>
              <a:buChar char="•"/>
              <a:defRPr/>
            </a:pPr>
            <a:r>
              <a:rPr lang="en-US" sz="2800" dirty="0"/>
              <a:t>Wheeler dental </a:t>
            </a:r>
            <a:r>
              <a:rPr lang="en-US" sz="2800" dirty="0" err="1"/>
              <a:t>anatomy,physiology</a:t>
            </a:r>
            <a:r>
              <a:rPr lang="en-US" sz="2800" dirty="0"/>
              <a:t> and occlusion.8</a:t>
            </a:r>
            <a:r>
              <a:rPr lang="en-US" sz="2800" baseline="30000" dirty="0"/>
              <a:t>th</a:t>
            </a:r>
            <a:r>
              <a:rPr lang="en-US" sz="2800" dirty="0"/>
              <a:t> edition. </a:t>
            </a:r>
          </a:p>
          <a:p>
            <a:pPr marL="0" indent="0" algn="l" rtl="0" eaLnBrk="1" hangingPunct="1">
              <a:buNone/>
              <a:defRPr/>
            </a:pPr>
            <a:endParaRPr lang="en-US" sz="2800" dirty="0"/>
          </a:p>
          <a:p>
            <a:pPr algn="l" rtl="0" eaLnBrk="1" hangingPunct="1">
              <a:buFontTx/>
              <a:buNone/>
              <a:defRPr/>
            </a:pPr>
            <a:endParaRPr lang="en-US" sz="2800" dirty="0"/>
          </a:p>
          <a:p>
            <a:pPr algn="l" rtl="0" eaLnBrk="1" hangingPunct="1">
              <a:buFontTx/>
              <a:buChar char="•"/>
              <a:defRPr/>
            </a:pPr>
            <a:endParaRPr lang="en-US" sz="2800" dirty="0"/>
          </a:p>
          <a:p>
            <a:pPr algn="l" rtl="0" eaLnBrk="1" hangingPunct="1">
              <a:buFontTx/>
              <a:buNone/>
              <a:defRPr/>
            </a:pPr>
            <a:endParaRPr lang="en-US" sz="2800" dirty="0"/>
          </a:p>
          <a:p>
            <a:pPr algn="l" rtl="0" eaLnBrk="1" hangingPunct="1">
              <a:buFontTx/>
              <a:buChar char="•"/>
              <a:defRPr/>
            </a:pPr>
            <a:endParaRPr lang="en-US" sz="2800" dirty="0"/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2051050" y="908050"/>
            <a:ext cx="4719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Permanent Teeth</a:t>
            </a:r>
          </a:p>
        </p:txBody>
      </p:sp>
    </p:spTree>
    <p:extLst>
      <p:ext uri="{BB962C8B-B14F-4D97-AF65-F5344CB8AC3E}">
        <p14:creationId xmlns:p14="http://schemas.microsoft.com/office/powerpoint/2010/main" val="2153138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  <p:bldP spid="261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611981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6083300" y="40513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851275" y="4267200"/>
            <a:ext cx="30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4330700" y="4224338"/>
            <a:ext cx="96838" cy="284162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5435600" y="4235450"/>
            <a:ext cx="85725" cy="346075"/>
          </a:xfrm>
          <a:prstGeom prst="flowChartConnector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34925" y="188913"/>
            <a:ext cx="9145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Relation</a:t>
            </a:r>
            <a:endParaRPr lang="ar-EG" sz="2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The lower 1</a:t>
            </a:r>
            <a:r>
              <a:rPr lang="en-US" sz="2800" b="1" baseline="30000">
                <a:solidFill>
                  <a:srgbClr val="FFFFFF"/>
                </a:solidFill>
              </a:rPr>
              <a:t>st</a:t>
            </a:r>
            <a:r>
              <a:rPr lang="en-US" sz="2800" b="1">
                <a:solidFill>
                  <a:srgbClr val="FFFFFF"/>
                </a:solidFill>
              </a:rPr>
              <a:t> molar  makes contact </a:t>
            </a:r>
            <a:r>
              <a:rPr lang="en-US" sz="2800" b="1">
                <a:solidFill>
                  <a:srgbClr val="33CC33"/>
                </a:solidFill>
              </a:rPr>
              <a:t>mesially</a:t>
            </a:r>
            <a:r>
              <a:rPr lang="en-US" sz="2800" b="1">
                <a:solidFill>
                  <a:srgbClr val="FFFFFF"/>
                </a:solidFill>
              </a:rPr>
              <a:t> with  the distal surface of the lower 2</a:t>
            </a:r>
            <a:r>
              <a:rPr lang="en-US" sz="2800" b="1" baseline="30000">
                <a:solidFill>
                  <a:srgbClr val="FFFFFF"/>
                </a:solidFill>
              </a:rPr>
              <a:t>nd</a:t>
            </a:r>
            <a:r>
              <a:rPr lang="en-US" sz="2800" b="1">
                <a:solidFill>
                  <a:srgbClr val="FFFFFF"/>
                </a:solidFill>
              </a:rPr>
              <a:t> premolar and </a:t>
            </a:r>
            <a:r>
              <a:rPr lang="en-US" sz="2800" b="1">
                <a:solidFill>
                  <a:srgbClr val="FF0000"/>
                </a:solidFill>
              </a:rPr>
              <a:t>distally</a:t>
            </a:r>
            <a:r>
              <a:rPr lang="en-US" sz="2800" b="1">
                <a:solidFill>
                  <a:srgbClr val="FFFFFF"/>
                </a:solidFill>
              </a:rPr>
              <a:t> with the mesial surface of the 2</a:t>
            </a:r>
            <a:r>
              <a:rPr lang="en-US" sz="2800" b="1" baseline="30000">
                <a:solidFill>
                  <a:srgbClr val="FFFFFF"/>
                </a:solidFill>
              </a:rPr>
              <a:t>nd</a:t>
            </a:r>
            <a:r>
              <a:rPr lang="en-US" sz="2800" b="1">
                <a:solidFill>
                  <a:srgbClr val="FFFFFF"/>
                </a:solidFill>
              </a:rPr>
              <a:t>  permanent molar.</a:t>
            </a:r>
          </a:p>
        </p:txBody>
      </p:sp>
      <p:sp>
        <p:nvSpPr>
          <p:cNvPr id="202760" name="AutoShape 8"/>
          <p:cNvSpPr>
            <a:spLocks noChangeArrowheads="1"/>
          </p:cNvSpPr>
          <p:nvPr/>
        </p:nvSpPr>
        <p:spPr bwMode="auto">
          <a:xfrm flipV="1">
            <a:off x="4284663" y="4583113"/>
            <a:ext cx="144462" cy="790575"/>
          </a:xfrm>
          <a:prstGeom prst="downArrow">
            <a:avLst>
              <a:gd name="adj1" fmla="val 50000"/>
              <a:gd name="adj2" fmla="val 13681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2761" name="AutoShape 9"/>
          <p:cNvSpPr>
            <a:spLocks noChangeArrowheads="1"/>
          </p:cNvSpPr>
          <p:nvPr/>
        </p:nvSpPr>
        <p:spPr bwMode="auto">
          <a:xfrm flipV="1">
            <a:off x="5435600" y="4581525"/>
            <a:ext cx="144463" cy="863600"/>
          </a:xfrm>
          <a:prstGeom prst="downArrow">
            <a:avLst>
              <a:gd name="adj1" fmla="val 50000"/>
              <a:gd name="adj2" fmla="val 1494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4786313" y="412432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06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/>
      <p:bldP spid="202757" grpId="0" animBg="1"/>
      <p:bldP spid="202758" grpId="0" animBg="1"/>
      <p:bldP spid="202760" grpId="0" animBg="1"/>
      <p:bldP spid="202761" grpId="0" animBg="1"/>
      <p:bldP spid="2027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089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surfaces</a:t>
            </a:r>
            <a:endParaRPr lang="en-US" sz="2800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four surfaces and Occlusal aspect.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466725" y="4446588"/>
            <a:ext cx="129698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Buccal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409825" y="4437063"/>
            <a:ext cx="144145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Lingual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643438" y="4365625"/>
            <a:ext cx="1296987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Mesial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6877050" y="4292600"/>
            <a:ext cx="1150938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Distal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859338" y="5734050"/>
            <a:ext cx="15843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CCFF"/>
                </a:solidFill>
              </a:rPr>
              <a:t>Occlusal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322263" y="4941888"/>
            <a:ext cx="4826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FF"/>
                </a:solidFill>
              </a:rPr>
              <a:t>No. of roots</a:t>
            </a:r>
            <a:endParaRPr lang="en-US" sz="2800" b="1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      It has two roots (one mesial and one distal).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93813"/>
            <a:ext cx="18986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268413"/>
            <a:ext cx="18002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201738"/>
            <a:ext cx="16954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17938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9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919663"/>
            <a:ext cx="180657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  <p:bldP spid="203781" grpId="0" animBg="1"/>
      <p:bldP spid="203782" grpId="0" animBg="1"/>
      <p:bldP spid="203783" grpId="0" animBg="1"/>
      <p:bldP spid="203784" grpId="0" animBg="1"/>
      <p:bldP spid="2037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Mand molar 6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052513"/>
            <a:ext cx="270351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5003800" y="333375"/>
            <a:ext cx="3455988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9933"/>
                </a:solidFill>
              </a:rPr>
              <a:t>The buccal aspect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3887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666699"/>
                </a:solidFill>
              </a:rPr>
              <a:t>Geometrical outline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79388" y="126841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Trapezoid in shape.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79388" y="1773238"/>
            <a:ext cx="421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-The short side </a:t>
            </a:r>
            <a:r>
              <a:rPr lang="en-US" sz="2400" b="1" dirty="0">
                <a:solidFill>
                  <a:srgbClr val="FF3300"/>
                </a:solidFill>
              </a:rPr>
              <a:t>cervically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07950" y="2205038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-The long side </a:t>
            </a:r>
            <a:r>
              <a:rPr lang="en-US" sz="2400" b="1" dirty="0">
                <a:solidFill>
                  <a:srgbClr val="666699"/>
                </a:solidFill>
              </a:rPr>
              <a:t>occlusally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4808" name="AutoShape 8"/>
          <p:cNvSpPr>
            <a:spLocks noChangeArrowheads="1"/>
          </p:cNvSpPr>
          <p:nvPr/>
        </p:nvSpPr>
        <p:spPr bwMode="auto">
          <a:xfrm>
            <a:off x="5148263" y="1125538"/>
            <a:ext cx="3671887" cy="2012950"/>
          </a:xfrm>
          <a:custGeom>
            <a:avLst/>
            <a:gdLst>
              <a:gd name="T0" fmla="*/ 3212901 w 21600"/>
              <a:gd name="T1" fmla="*/ 1006475 h 21600"/>
              <a:gd name="T2" fmla="*/ 1835944 w 21600"/>
              <a:gd name="T3" fmla="*/ 2012950 h 21600"/>
              <a:gd name="T4" fmla="*/ 458986 w 21600"/>
              <a:gd name="T5" fmla="*/ 1006475 h 21600"/>
              <a:gd name="T6" fmla="*/ 18359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CC">
              <a:alpha val="32156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 rot="10669913">
            <a:off x="6804025" y="3140075"/>
            <a:ext cx="288925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10" name="AutoShape 10"/>
          <p:cNvSpPr>
            <a:spLocks noChangeArrowheads="1"/>
          </p:cNvSpPr>
          <p:nvPr/>
        </p:nvSpPr>
        <p:spPr bwMode="auto">
          <a:xfrm rot="10631041">
            <a:off x="6586538" y="1128713"/>
            <a:ext cx="288925" cy="496887"/>
          </a:xfrm>
          <a:prstGeom prst="downArrow">
            <a:avLst>
              <a:gd name="adj1" fmla="val 50000"/>
              <a:gd name="adj2" fmla="val 4299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142875" y="2636838"/>
            <a:ext cx="284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666699"/>
                </a:solidFill>
              </a:rPr>
              <a:t>The outline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107950" y="3213100"/>
            <a:ext cx="57229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💎-</a:t>
            </a:r>
            <a:r>
              <a:rPr lang="en-US" sz="2400" b="1" dirty="0">
                <a:solidFill>
                  <a:srgbClr val="FFFFFF"/>
                </a:solidFill>
              </a:rPr>
              <a:t> Mesial outline is straight till </a:t>
            </a:r>
            <a:r>
              <a:rPr lang="en-US" sz="2400" b="1" dirty="0">
                <a:solidFill>
                  <a:srgbClr val="CC3399"/>
                </a:solidFill>
              </a:rPr>
              <a:t>the</a:t>
            </a:r>
            <a:r>
              <a:rPr lang="en-US" sz="2400" b="1" dirty="0">
                <a:solidFill>
                  <a:srgbClr val="FFFFFF"/>
                </a:solidFill>
              </a:rPr>
              <a:t>  </a:t>
            </a:r>
            <a:r>
              <a:rPr lang="en-US" sz="2400" b="1" dirty="0">
                <a:solidFill>
                  <a:srgbClr val="FFFFCC"/>
                </a:solidFill>
              </a:rPr>
              <a:t> </a:t>
            </a:r>
            <a:r>
              <a:rPr lang="en-US" sz="2400" b="1" dirty="0">
                <a:solidFill>
                  <a:srgbClr val="CC3399"/>
                </a:solidFill>
              </a:rPr>
              <a:t>contact area (at the junction of occ. and middle 1/3s).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4925" y="4365625"/>
            <a:ext cx="653958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💎-</a:t>
            </a:r>
            <a:r>
              <a:rPr lang="en-US" sz="2400" b="1" dirty="0">
                <a:solidFill>
                  <a:srgbClr val="FFFFFF"/>
                </a:solidFill>
              </a:rPr>
              <a:t> Then become convex for the mesial slope of the </a:t>
            </a:r>
            <a:r>
              <a:rPr lang="en-US" sz="2400" b="1" dirty="0" err="1">
                <a:solidFill>
                  <a:srgbClr val="FFFFFF"/>
                </a:solidFill>
              </a:rPr>
              <a:t>mesio</a:t>
            </a:r>
            <a:r>
              <a:rPr lang="en-US" sz="2400" b="1" dirty="0">
                <a:solidFill>
                  <a:srgbClr val="FFFFFF"/>
                </a:solidFill>
              </a:rPr>
              <a:t>-buccal cusp.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34925" y="5270500"/>
            <a:ext cx="54006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💎-</a:t>
            </a:r>
            <a:r>
              <a:rPr lang="en-US" sz="2400" b="1" dirty="0">
                <a:solidFill>
                  <a:srgbClr val="FFFFFF"/>
                </a:solidFill>
              </a:rPr>
              <a:t> The distal outline is convex till the </a:t>
            </a:r>
            <a:r>
              <a:rPr lang="en-US" sz="2400" b="1" dirty="0">
                <a:solidFill>
                  <a:srgbClr val="008000"/>
                </a:solidFill>
              </a:rPr>
              <a:t>contact area at the middle third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0" y="616585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💎-</a:t>
            </a:r>
            <a:r>
              <a:rPr lang="en-US" sz="2400" b="1" dirty="0">
                <a:solidFill>
                  <a:srgbClr val="FFFFFF"/>
                </a:solidFill>
              </a:rPr>
              <a:t> The distal slope of the distal cusp is convex.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01013" y="1700213"/>
            <a:ext cx="287337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17" name="Arc 17"/>
          <p:cNvSpPr>
            <a:spLocks/>
          </p:cNvSpPr>
          <p:nvPr/>
        </p:nvSpPr>
        <p:spPr bwMode="auto">
          <a:xfrm rot="-1032209">
            <a:off x="7375525" y="1203325"/>
            <a:ext cx="914400" cy="615950"/>
          </a:xfrm>
          <a:custGeom>
            <a:avLst/>
            <a:gdLst>
              <a:gd name="T0" fmla="*/ 676614 w 21600"/>
              <a:gd name="T1" fmla="*/ 0 h 14530"/>
              <a:gd name="T2" fmla="*/ 914400 w 21600"/>
              <a:gd name="T3" fmla="*/ 615950 h 14530"/>
              <a:gd name="T4" fmla="*/ 0 w 21600"/>
              <a:gd name="T5" fmla="*/ 615950 h 14530"/>
              <a:gd name="T6" fmla="*/ 0 60000 65536"/>
              <a:gd name="T7" fmla="*/ 0 60000 65536"/>
              <a:gd name="T8" fmla="*/ 0 60000 65536"/>
              <a:gd name="T9" fmla="*/ 0 w 21600"/>
              <a:gd name="T10" fmla="*/ 0 h 14530"/>
              <a:gd name="T11" fmla="*/ 21600 w 21600"/>
              <a:gd name="T12" fmla="*/ 14530 h 145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30" fill="none" extrusionOk="0">
                <a:moveTo>
                  <a:pt x="15982" y="0"/>
                </a:moveTo>
                <a:cubicBezTo>
                  <a:pt x="19597" y="3976"/>
                  <a:pt x="21600" y="9156"/>
                  <a:pt x="21600" y="14530"/>
                </a:cubicBezTo>
              </a:path>
              <a:path w="21600" h="14530" stroke="0" extrusionOk="0">
                <a:moveTo>
                  <a:pt x="15982" y="0"/>
                </a:moveTo>
                <a:cubicBezTo>
                  <a:pt x="19597" y="3976"/>
                  <a:pt x="21600" y="9156"/>
                  <a:pt x="21600" y="14530"/>
                </a:cubicBezTo>
                <a:lnTo>
                  <a:pt x="0" y="1453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18" name="AutoShape 18"/>
          <p:cNvSpPr>
            <a:spLocks noChangeArrowheads="1"/>
          </p:cNvSpPr>
          <p:nvPr/>
        </p:nvSpPr>
        <p:spPr bwMode="auto">
          <a:xfrm flipH="1">
            <a:off x="8388350" y="1557338"/>
            <a:ext cx="576263" cy="361950"/>
          </a:xfrm>
          <a:prstGeom prst="rightArrow">
            <a:avLst>
              <a:gd name="adj1" fmla="val 50000"/>
              <a:gd name="adj2" fmla="val 39803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19" name="AutoShape 19"/>
          <p:cNvSpPr>
            <a:spLocks noChangeArrowheads="1"/>
          </p:cNvSpPr>
          <p:nvPr/>
        </p:nvSpPr>
        <p:spPr bwMode="auto">
          <a:xfrm rot="10609211">
            <a:off x="5003800" y="191770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4820" name="Arc 20"/>
          <p:cNvSpPr>
            <a:spLocks/>
          </p:cNvSpPr>
          <p:nvPr/>
        </p:nvSpPr>
        <p:spPr bwMode="auto">
          <a:xfrm rot="10800000">
            <a:off x="5507038" y="1852613"/>
            <a:ext cx="720725" cy="1182687"/>
          </a:xfrm>
          <a:custGeom>
            <a:avLst/>
            <a:gdLst>
              <a:gd name="T0" fmla="*/ 182621 w 21343"/>
              <a:gd name="T1" fmla="*/ 0 h 20912"/>
              <a:gd name="T2" fmla="*/ 720725 w 21343"/>
              <a:gd name="T3" fmla="*/ 994640 h 20912"/>
              <a:gd name="T4" fmla="*/ 0 w 21343"/>
              <a:gd name="T5" fmla="*/ 1182687 h 20912"/>
              <a:gd name="T6" fmla="*/ 0 60000 65536"/>
              <a:gd name="T7" fmla="*/ 0 60000 65536"/>
              <a:gd name="T8" fmla="*/ 0 60000 65536"/>
              <a:gd name="T9" fmla="*/ 0 w 21343"/>
              <a:gd name="T10" fmla="*/ 0 h 20912"/>
              <a:gd name="T11" fmla="*/ 21343 w 21343"/>
              <a:gd name="T12" fmla="*/ 20912 h 20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3" h="20912" fill="none" extrusionOk="0">
                <a:moveTo>
                  <a:pt x="5408" y="-1"/>
                </a:moveTo>
                <a:cubicBezTo>
                  <a:pt x="13752" y="2157"/>
                  <a:pt x="20015" y="9070"/>
                  <a:pt x="21342" y="17587"/>
                </a:cubicBezTo>
              </a:path>
              <a:path w="21343" h="20912" stroke="0" extrusionOk="0">
                <a:moveTo>
                  <a:pt x="5408" y="-1"/>
                </a:moveTo>
                <a:cubicBezTo>
                  <a:pt x="13752" y="2157"/>
                  <a:pt x="20015" y="9070"/>
                  <a:pt x="21342" y="17587"/>
                </a:cubicBezTo>
                <a:lnTo>
                  <a:pt x="0" y="20912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1" name="Arc 21"/>
          <p:cNvSpPr>
            <a:spLocks/>
          </p:cNvSpPr>
          <p:nvPr/>
        </p:nvSpPr>
        <p:spPr bwMode="auto">
          <a:xfrm rot="-5172198">
            <a:off x="5623719" y="1346994"/>
            <a:ext cx="615950" cy="903288"/>
          </a:xfrm>
          <a:custGeom>
            <a:avLst/>
            <a:gdLst>
              <a:gd name="T0" fmla="*/ 144579 w 14566"/>
              <a:gd name="T1" fmla="*/ 0 h 21328"/>
              <a:gd name="T2" fmla="*/ 615950 w 14566"/>
              <a:gd name="T3" fmla="*/ 227770 h 21328"/>
              <a:gd name="T4" fmla="*/ 0 w 14566"/>
              <a:gd name="T5" fmla="*/ 903288 h 21328"/>
              <a:gd name="T6" fmla="*/ 0 60000 65536"/>
              <a:gd name="T7" fmla="*/ 0 60000 65536"/>
              <a:gd name="T8" fmla="*/ 0 60000 65536"/>
              <a:gd name="T9" fmla="*/ 0 w 14566"/>
              <a:gd name="T10" fmla="*/ 0 h 21328"/>
              <a:gd name="T11" fmla="*/ 14566 w 14566"/>
              <a:gd name="T12" fmla="*/ 21328 h 2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66" h="21328" fill="none" extrusionOk="0">
                <a:moveTo>
                  <a:pt x="3418" y="0"/>
                </a:moveTo>
                <a:cubicBezTo>
                  <a:pt x="7579" y="667"/>
                  <a:pt x="11454" y="2536"/>
                  <a:pt x="14565" y="5378"/>
                </a:cubicBezTo>
              </a:path>
              <a:path w="14566" h="21328" stroke="0" extrusionOk="0">
                <a:moveTo>
                  <a:pt x="3418" y="0"/>
                </a:moveTo>
                <a:cubicBezTo>
                  <a:pt x="7579" y="667"/>
                  <a:pt x="11454" y="2536"/>
                  <a:pt x="14565" y="5378"/>
                </a:cubicBezTo>
                <a:lnTo>
                  <a:pt x="0" y="21328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05" grpId="0"/>
      <p:bldP spid="204806" grpId="0"/>
      <p:bldP spid="204807" grpId="0"/>
      <p:bldP spid="204808" grpId="0" animBg="1"/>
      <p:bldP spid="204808" grpId="1" animBg="1"/>
      <p:bldP spid="204809" grpId="0" animBg="1"/>
      <p:bldP spid="204809" grpId="1" animBg="1"/>
      <p:bldP spid="204810" grpId="0" animBg="1"/>
      <p:bldP spid="204810" grpId="1" animBg="1"/>
      <p:bldP spid="204811" grpId="0"/>
      <p:bldP spid="204812" grpId="0"/>
      <p:bldP spid="204813" grpId="0"/>
      <p:bldP spid="204814" grpId="0"/>
      <p:bldP spid="204815" grpId="0"/>
      <p:bldP spid="204816" grpId="0" animBg="1"/>
      <p:bldP spid="204817" grpId="0" animBg="1"/>
      <p:bldP spid="204818" grpId="0" animBg="1"/>
      <p:bldP spid="204819" grpId="0" animBg="1"/>
      <p:bldP spid="204820" grpId="0" animBg="1"/>
      <p:bldP spid="2048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-36513" y="1467991"/>
            <a:ext cx="6408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 widest of them is </a:t>
            </a:r>
            <a:r>
              <a:rPr lang="en-US" sz="2000" b="1" dirty="0">
                <a:solidFill>
                  <a:srgbClr val="666699"/>
                </a:solidFill>
              </a:rPr>
              <a:t>the mesiobuccal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then </a:t>
            </a:r>
            <a:r>
              <a:rPr lang="en-US" sz="2000" b="1" dirty="0">
                <a:solidFill>
                  <a:srgbClr val="CC0099"/>
                </a:solidFill>
              </a:rPr>
              <a:t>distobuccal</a:t>
            </a:r>
            <a:r>
              <a:rPr lang="en-US" sz="2000" b="1" dirty="0">
                <a:solidFill>
                  <a:srgbClr val="FFFFFF"/>
                </a:solidFill>
              </a:rPr>
              <a:t> (80%),and the smallest one is </a:t>
            </a:r>
            <a:r>
              <a:rPr lang="en-US" sz="2000" b="1" dirty="0">
                <a:solidFill>
                  <a:srgbClr val="339933"/>
                </a:solidFill>
              </a:rPr>
              <a:t>the distal</a:t>
            </a:r>
            <a:r>
              <a:rPr lang="en-US" sz="2000" b="1" dirty="0">
                <a:solidFill>
                  <a:srgbClr val="FFFFFF"/>
                </a:solidFill>
              </a:rPr>
              <a:t> cusp(20%). </a:t>
            </a:r>
          </a:p>
        </p:txBody>
      </p:sp>
      <p:pic>
        <p:nvPicPr>
          <p:cNvPr id="194563" name="Picture 3" descr="Mand molar 6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836613"/>
            <a:ext cx="27035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07950" y="188913"/>
            <a:ext cx="7667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 cervical line is straight or slightly convex apically.</a:t>
            </a:r>
          </a:p>
        </p:txBody>
      </p:sp>
      <p:sp>
        <p:nvSpPr>
          <p:cNvPr id="205829" name="Freeform 5"/>
          <p:cNvSpPr>
            <a:spLocks/>
          </p:cNvSpPr>
          <p:nvPr/>
        </p:nvSpPr>
        <p:spPr bwMode="auto">
          <a:xfrm rot="10800000">
            <a:off x="6516688" y="2708275"/>
            <a:ext cx="2087562" cy="215900"/>
          </a:xfrm>
          <a:custGeom>
            <a:avLst/>
            <a:gdLst>
              <a:gd name="T0" fmla="*/ 0 w 1270"/>
              <a:gd name="T1" fmla="*/ 143 h 143"/>
              <a:gd name="T2" fmla="*/ 227 w 1270"/>
              <a:gd name="T3" fmla="*/ 52 h 143"/>
              <a:gd name="T4" fmla="*/ 453 w 1270"/>
              <a:gd name="T5" fmla="*/ 7 h 143"/>
              <a:gd name="T6" fmla="*/ 680 w 1270"/>
              <a:gd name="T7" fmla="*/ 7 h 143"/>
              <a:gd name="T8" fmla="*/ 862 w 1270"/>
              <a:gd name="T9" fmla="*/ 52 h 143"/>
              <a:gd name="T10" fmla="*/ 1088 w 1270"/>
              <a:gd name="T11" fmla="*/ 52 h 143"/>
              <a:gd name="T12" fmla="*/ 1270 w 1270"/>
              <a:gd name="T13" fmla="*/ 98 h 1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143"/>
              <a:gd name="T23" fmla="*/ 1270 w 1270"/>
              <a:gd name="T24" fmla="*/ 143 h 1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143">
                <a:moveTo>
                  <a:pt x="0" y="143"/>
                </a:moveTo>
                <a:cubicBezTo>
                  <a:pt x="76" y="109"/>
                  <a:pt x="152" y="75"/>
                  <a:pt x="227" y="52"/>
                </a:cubicBezTo>
                <a:cubicBezTo>
                  <a:pt x="302" y="29"/>
                  <a:pt x="378" y="14"/>
                  <a:pt x="453" y="7"/>
                </a:cubicBezTo>
                <a:cubicBezTo>
                  <a:pt x="528" y="0"/>
                  <a:pt x="612" y="0"/>
                  <a:pt x="680" y="7"/>
                </a:cubicBezTo>
                <a:cubicBezTo>
                  <a:pt x="748" y="14"/>
                  <a:pt x="794" y="44"/>
                  <a:pt x="862" y="52"/>
                </a:cubicBezTo>
                <a:cubicBezTo>
                  <a:pt x="930" y="60"/>
                  <a:pt x="1020" y="44"/>
                  <a:pt x="1088" y="52"/>
                </a:cubicBezTo>
                <a:cubicBezTo>
                  <a:pt x="1156" y="60"/>
                  <a:pt x="1232" y="90"/>
                  <a:pt x="1270" y="98"/>
                </a:cubicBezTo>
              </a:path>
            </a:pathLst>
          </a:custGeom>
          <a:noFill/>
          <a:ln w="57150" cmpd="sng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7740650" y="1484313"/>
            <a:ext cx="1079500" cy="2159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6732588" y="1557338"/>
            <a:ext cx="1008062" cy="215900"/>
          </a:xfrm>
          <a:prstGeom prst="leftRightArrow">
            <a:avLst>
              <a:gd name="adj1" fmla="val 50000"/>
              <a:gd name="adj2" fmla="val 93382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4925" y="4484688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</a:t>
            </a:r>
            <a:r>
              <a:rPr lang="en-US" sz="2400" b="1">
                <a:solidFill>
                  <a:srgbClr val="FF9900"/>
                </a:solidFill>
              </a:rPr>
              <a:t>The mesiobuccal developmental groove</a:t>
            </a:r>
            <a:r>
              <a:rPr lang="en-US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107950" y="4076700"/>
            <a:ext cx="482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Cervical ridge.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107950" y="3573463"/>
            <a:ext cx="3382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666699"/>
                </a:solidFill>
              </a:rPr>
              <a:t>Surface anatomy</a:t>
            </a:r>
          </a:p>
        </p:txBody>
      </p:sp>
      <p:sp>
        <p:nvSpPr>
          <p:cNvPr id="205835" name="Oval 11"/>
          <p:cNvSpPr>
            <a:spLocks noChangeArrowheads="1"/>
          </p:cNvSpPr>
          <p:nvPr/>
        </p:nvSpPr>
        <p:spPr bwMode="auto">
          <a:xfrm>
            <a:off x="6445250" y="2276475"/>
            <a:ext cx="2159000" cy="576263"/>
          </a:xfrm>
          <a:prstGeom prst="ellipse">
            <a:avLst/>
          </a:prstGeom>
          <a:solidFill>
            <a:srgbClr val="CCCC00">
              <a:alpha val="5803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>
            <a:off x="6156325" y="1557338"/>
            <a:ext cx="503238" cy="215900"/>
          </a:xfrm>
          <a:prstGeom prst="leftRightArrow">
            <a:avLst>
              <a:gd name="adj1" fmla="val 50000"/>
              <a:gd name="adj2" fmla="val 46618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127000" y="687814"/>
            <a:ext cx="530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 occlusal outline is divided into three unequal cusps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34925" y="2701380"/>
            <a:ext cx="60499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666699"/>
                </a:solidFill>
              </a:rPr>
              <a:t>mesiobuccal</a:t>
            </a:r>
            <a:r>
              <a:rPr lang="en-US" sz="2000" b="1" dirty="0">
                <a:solidFill>
                  <a:srgbClr val="FFFFFF"/>
                </a:solidFill>
              </a:rPr>
              <a:t> and </a:t>
            </a:r>
            <a:r>
              <a:rPr lang="en-US" sz="2000" b="1" dirty="0">
                <a:solidFill>
                  <a:srgbClr val="CC0099"/>
                </a:solidFill>
              </a:rPr>
              <a:t>distobuccal</a:t>
            </a:r>
            <a:r>
              <a:rPr lang="en-US" sz="2000" b="1" dirty="0">
                <a:solidFill>
                  <a:srgbClr val="FFFFFF"/>
                </a:solidFill>
              </a:rPr>
              <a:t> cusp tips are blunt while the </a:t>
            </a:r>
            <a:r>
              <a:rPr lang="en-US" sz="2000" b="1" dirty="0">
                <a:solidFill>
                  <a:srgbClr val="339933"/>
                </a:solidFill>
              </a:rPr>
              <a:t>distal</a:t>
            </a:r>
            <a:r>
              <a:rPr lang="en-US" sz="2000" b="1" dirty="0">
                <a:solidFill>
                  <a:srgbClr val="FFFFFF"/>
                </a:solidFill>
              </a:rPr>
              <a:t> cusp tip is rounded.</a:t>
            </a:r>
          </a:p>
        </p:txBody>
      </p:sp>
      <p:sp>
        <p:nvSpPr>
          <p:cNvPr id="205839" name="Freeform 15"/>
          <p:cNvSpPr>
            <a:spLocks/>
          </p:cNvSpPr>
          <p:nvPr/>
        </p:nvSpPr>
        <p:spPr bwMode="auto">
          <a:xfrm>
            <a:off x="7596188" y="1268413"/>
            <a:ext cx="144462" cy="647700"/>
          </a:xfrm>
          <a:custGeom>
            <a:avLst/>
            <a:gdLst>
              <a:gd name="T0" fmla="*/ 0 w 91"/>
              <a:gd name="T1" fmla="*/ 0 h 408"/>
              <a:gd name="T2" fmla="*/ 45 w 91"/>
              <a:gd name="T3" fmla="*/ 136 h 408"/>
              <a:gd name="T4" fmla="*/ 91 w 91"/>
              <a:gd name="T5" fmla="*/ 408 h 408"/>
              <a:gd name="T6" fmla="*/ 0 60000 65536"/>
              <a:gd name="T7" fmla="*/ 0 60000 65536"/>
              <a:gd name="T8" fmla="*/ 0 60000 65536"/>
              <a:gd name="T9" fmla="*/ 0 w 91"/>
              <a:gd name="T10" fmla="*/ 0 h 408"/>
              <a:gd name="T11" fmla="*/ 91 w 91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408">
                <a:moveTo>
                  <a:pt x="0" y="0"/>
                </a:moveTo>
                <a:cubicBezTo>
                  <a:pt x="15" y="34"/>
                  <a:pt x="30" y="68"/>
                  <a:pt x="45" y="136"/>
                </a:cubicBezTo>
                <a:cubicBezTo>
                  <a:pt x="60" y="204"/>
                  <a:pt x="83" y="370"/>
                  <a:pt x="91" y="408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840" name="Freeform 16"/>
          <p:cNvSpPr>
            <a:spLocks/>
          </p:cNvSpPr>
          <p:nvPr/>
        </p:nvSpPr>
        <p:spPr bwMode="auto">
          <a:xfrm>
            <a:off x="6659563" y="1412875"/>
            <a:ext cx="73025" cy="360363"/>
          </a:xfrm>
          <a:custGeom>
            <a:avLst/>
            <a:gdLst>
              <a:gd name="T0" fmla="*/ 46 w 46"/>
              <a:gd name="T1" fmla="*/ 0 h 227"/>
              <a:gd name="T2" fmla="*/ 0 w 46"/>
              <a:gd name="T3" fmla="*/ 227 h 227"/>
              <a:gd name="T4" fmla="*/ 0 60000 65536"/>
              <a:gd name="T5" fmla="*/ 0 60000 65536"/>
              <a:gd name="T6" fmla="*/ 0 w 46"/>
              <a:gd name="T7" fmla="*/ 0 h 227"/>
              <a:gd name="T8" fmla="*/ 46 w 46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227">
                <a:moveTo>
                  <a:pt x="46" y="0"/>
                </a:moveTo>
                <a:cubicBezTo>
                  <a:pt x="27" y="91"/>
                  <a:pt x="8" y="182"/>
                  <a:pt x="0" y="227"/>
                </a:cubicBezTo>
              </a:path>
            </a:pathLst>
          </a:custGeom>
          <a:noFill/>
          <a:ln w="57150" cmpd="sng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841" name="Rectangle 17"/>
          <p:cNvSpPr>
            <a:spLocks noChangeArrowheads="1"/>
          </p:cNvSpPr>
          <p:nvPr/>
        </p:nvSpPr>
        <p:spPr bwMode="auto">
          <a:xfrm>
            <a:off x="15875" y="5013325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</a:t>
            </a:r>
            <a:r>
              <a:rPr lang="en-US" sz="2400" b="1">
                <a:solidFill>
                  <a:srgbClr val="00CC00"/>
                </a:solidFill>
              </a:rPr>
              <a:t>The distobuccal developmental groove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130175" y="5481638"/>
            <a:ext cx="6386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The two developmental grooves may fade out near the middle of crown or end in a pit.</a:t>
            </a:r>
          </a:p>
        </p:txBody>
      </p:sp>
    </p:spTree>
    <p:extLst>
      <p:ext uri="{BB962C8B-B14F-4D97-AF65-F5344CB8AC3E}">
        <p14:creationId xmlns:p14="http://schemas.microsoft.com/office/powerpoint/2010/main" val="32623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8" grpId="0"/>
      <p:bldP spid="205829" grpId="0" animBg="1"/>
      <p:bldP spid="205830" grpId="0" animBg="1"/>
      <p:bldP spid="205831" grpId="0" animBg="1"/>
      <p:bldP spid="205832" grpId="0"/>
      <p:bldP spid="205833" grpId="0"/>
      <p:bldP spid="205834" grpId="0"/>
      <p:bldP spid="205835" grpId="0" animBg="1"/>
      <p:bldP spid="205836" grpId="0" animBg="1"/>
      <p:bldP spid="205837" grpId="0"/>
      <p:bldP spid="205838" grpId="0"/>
      <p:bldP spid="205839" grpId="0" animBg="1"/>
      <p:bldP spid="205840" grpId="0" animBg="1"/>
      <p:bldP spid="205841" grpId="0"/>
      <p:bldP spid="205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80975" y="1966439"/>
            <a:ext cx="619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There is a deep developmental depression at the center of the root trunk</a:t>
            </a:r>
            <a:r>
              <a:rPr lang="en-US" sz="2400" b="1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95588" name="Picture 4" descr="Mand molar 6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270000"/>
            <a:ext cx="270351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740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 Root</a:t>
            </a: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6156325" y="4076700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 rot="10800000">
            <a:off x="8388350" y="5157788"/>
            <a:ext cx="755650" cy="2159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CC33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6" name="AutoShape 8"/>
          <p:cNvSpPr>
            <a:spLocks noChangeArrowheads="1"/>
          </p:cNvSpPr>
          <p:nvPr/>
        </p:nvSpPr>
        <p:spPr bwMode="auto">
          <a:xfrm>
            <a:off x="6732588" y="90805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7" name="AutoShape 9"/>
          <p:cNvSpPr>
            <a:spLocks/>
          </p:cNvSpPr>
          <p:nvPr/>
        </p:nvSpPr>
        <p:spPr bwMode="auto">
          <a:xfrm>
            <a:off x="7596188" y="3355975"/>
            <a:ext cx="431800" cy="793750"/>
          </a:xfrm>
          <a:prstGeom prst="rightBracket">
            <a:avLst>
              <a:gd name="adj" fmla="val 15319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8" name="AutoShape 10"/>
          <p:cNvSpPr>
            <a:spLocks noChangeArrowheads="1"/>
          </p:cNvSpPr>
          <p:nvPr/>
        </p:nvSpPr>
        <p:spPr bwMode="auto">
          <a:xfrm>
            <a:off x="8243888" y="4292600"/>
            <a:ext cx="574675" cy="215900"/>
          </a:xfrm>
          <a:prstGeom prst="leftArrow">
            <a:avLst>
              <a:gd name="adj1" fmla="val 50000"/>
              <a:gd name="adj2" fmla="val 66544"/>
            </a:avLst>
          </a:prstGeom>
          <a:solidFill>
            <a:srgbClr val="CC00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59" name="AutoShape 11"/>
          <p:cNvSpPr>
            <a:spLocks noChangeArrowheads="1"/>
          </p:cNvSpPr>
          <p:nvPr/>
        </p:nvSpPr>
        <p:spPr bwMode="auto">
          <a:xfrm>
            <a:off x="5722938" y="5299075"/>
            <a:ext cx="504825" cy="217488"/>
          </a:xfrm>
          <a:prstGeom prst="rightArrow">
            <a:avLst>
              <a:gd name="adj1" fmla="val 50000"/>
              <a:gd name="adj2" fmla="val 58029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0" y="740224"/>
            <a:ext cx="60134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It has two roots </a:t>
            </a:r>
            <a:r>
              <a:rPr lang="en-US" sz="2000" b="1" dirty="0">
                <a:solidFill>
                  <a:srgbClr val="CC0099"/>
                </a:solidFill>
              </a:rPr>
              <a:t>one mesial</a:t>
            </a:r>
            <a:r>
              <a:rPr lang="en-US" sz="2000" b="1" dirty="0">
                <a:solidFill>
                  <a:srgbClr val="FFFFFF"/>
                </a:solidFill>
              </a:rPr>
              <a:t> and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one distal.</a:t>
            </a:r>
            <a:r>
              <a:rPr lang="en-US" sz="2000" b="1" dirty="0">
                <a:solidFill>
                  <a:srgbClr val="FFFFFF"/>
                </a:solidFill>
              </a:rPr>
              <a:t> The </a:t>
            </a:r>
            <a:r>
              <a:rPr lang="en-US" sz="2000" b="1" dirty="0">
                <a:solidFill>
                  <a:srgbClr val="CC0099"/>
                </a:solidFill>
              </a:rPr>
              <a:t>mesial root</a:t>
            </a:r>
            <a:r>
              <a:rPr lang="en-US" sz="2000" b="1" dirty="0">
                <a:solidFill>
                  <a:srgbClr val="FFFFFF"/>
                </a:solidFill>
              </a:rPr>
              <a:t> is wider and longer than the </a:t>
            </a:r>
            <a:r>
              <a:rPr lang="en-US" sz="2000" b="1" dirty="0">
                <a:solidFill>
                  <a:srgbClr val="0000FF"/>
                </a:solidFill>
              </a:rPr>
              <a:t>distal root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206861" name="AutoShape 13"/>
          <p:cNvSpPr>
            <a:spLocks noChangeArrowheads="1"/>
          </p:cNvSpPr>
          <p:nvPr/>
        </p:nvSpPr>
        <p:spPr bwMode="auto">
          <a:xfrm>
            <a:off x="7596188" y="3357563"/>
            <a:ext cx="144462" cy="719137"/>
          </a:xfrm>
          <a:prstGeom prst="flowChartTerminator">
            <a:avLst/>
          </a:prstGeom>
          <a:solidFill>
            <a:srgbClr val="33CC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180975" y="2735261"/>
            <a:ext cx="59356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The root trunk bifurcates at the junction of cervical and middle thirds 3mm below the cervical line. </a:t>
            </a:r>
            <a:br>
              <a:rPr lang="en-US" sz="2400" b="1" dirty="0">
                <a:solidFill>
                  <a:srgbClr val="FFFFFF"/>
                </a:solidFill>
              </a:rPr>
            </a:b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 flipH="1">
            <a:off x="6011863" y="6524625"/>
            <a:ext cx="2232025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160337" y="3988694"/>
            <a:ext cx="59769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000" b="1" dirty="0">
                <a:solidFill>
                  <a:srgbClr val="FFFFFF"/>
                </a:solidFill>
              </a:rPr>
              <a:t>-The </a:t>
            </a:r>
            <a:r>
              <a:rPr lang="en-US" sz="2000" b="1" dirty="0">
                <a:solidFill>
                  <a:srgbClr val="CC0099"/>
                </a:solidFill>
              </a:rPr>
              <a:t>mesial root</a:t>
            </a:r>
            <a:r>
              <a:rPr lang="en-US" sz="2000" b="1" dirty="0">
                <a:solidFill>
                  <a:srgbClr val="FFFFFF"/>
                </a:solidFill>
              </a:rPr>
              <a:t> curves </a:t>
            </a:r>
            <a:r>
              <a:rPr lang="en-US" sz="2000" b="1" dirty="0" err="1">
                <a:solidFill>
                  <a:srgbClr val="FFFFFF"/>
                </a:solidFill>
              </a:rPr>
              <a:t>mesially</a:t>
            </a:r>
            <a:r>
              <a:rPr lang="en-US" sz="2000" b="1" dirty="0">
                <a:solidFill>
                  <a:srgbClr val="FFFFFF"/>
                </a:solidFill>
              </a:rPr>
              <a:t> from the root trunk to the middle portion of the root length and then curves distally to the tapered apex.</a:t>
            </a: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 rot="10800000" flipV="1">
            <a:off x="180975" y="5609680"/>
            <a:ext cx="5832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00"/>
                </a:solidFill>
              </a:rPr>
              <a:t>🌟</a:t>
            </a:r>
            <a:r>
              <a:rPr lang="en-US" sz="2000" b="1" dirty="0">
                <a:solidFill>
                  <a:srgbClr val="FFFFFF"/>
                </a:solidFill>
              </a:rPr>
              <a:t>-The </a:t>
            </a:r>
            <a:r>
              <a:rPr lang="en-US" sz="2000" b="1" dirty="0">
                <a:solidFill>
                  <a:srgbClr val="0000FF"/>
                </a:solidFill>
              </a:rPr>
              <a:t>distal root</a:t>
            </a:r>
            <a:r>
              <a:rPr lang="en-US" sz="2000" b="1" dirty="0">
                <a:solidFill>
                  <a:srgbClr val="FFFFFF"/>
                </a:solidFill>
              </a:rPr>
              <a:t> is straight with distal curvature at the apical third. </a:t>
            </a:r>
          </a:p>
        </p:txBody>
      </p:sp>
      <p:sp>
        <p:nvSpPr>
          <p:cNvPr id="206866" name="AutoShape 18"/>
          <p:cNvSpPr>
            <a:spLocks noChangeArrowheads="1"/>
          </p:cNvSpPr>
          <p:nvPr/>
        </p:nvSpPr>
        <p:spPr bwMode="auto">
          <a:xfrm>
            <a:off x="7956550" y="765175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4" grpId="0" animBg="1"/>
      <p:bldP spid="206855" grpId="0" animBg="1"/>
      <p:bldP spid="206856" grpId="0" animBg="1"/>
      <p:bldP spid="206857" grpId="0" animBg="1"/>
      <p:bldP spid="206858" grpId="0" animBg="1"/>
      <p:bldP spid="206859" grpId="0" animBg="1"/>
      <p:bldP spid="206860" grpId="0"/>
      <p:bldP spid="206861" grpId="0" animBg="1"/>
      <p:bldP spid="206862" grpId="0"/>
      <p:bldP spid="206863" grpId="0" animBg="1"/>
      <p:bldP spid="206864" grpId="0"/>
      <p:bldP spid="206865" grpId="0"/>
      <p:bldP spid="206866" grpId="0" animBg="1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2101</Words>
  <Application>Microsoft Office PowerPoint</Application>
  <PresentationFormat>On-screen Show (4:3)</PresentationFormat>
  <Paragraphs>242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Script</vt:lpstr>
      <vt:lpstr>Times New Roman</vt:lpstr>
      <vt:lpstr>Wingdings</vt:lpstr>
      <vt:lpstr>Orbit</vt:lpstr>
      <vt:lpstr>1_Orbit</vt:lpstr>
      <vt:lpstr>Mandibular   1st molar</vt:lpstr>
      <vt:lpstr>  Principal Identifying Features:   ❤- Has the largest mesio-distal dimension of any tooth. The crown is wider mesio-distally than bucco-lingually.  ❤- It most often has five cusps: two buccal, two lingual and the smallest distal cusp may be absent about a fifth of the time . When there are five cusps, their heights in order from longest to shortest ,ML ,DL ,MB ,DB , then the smallest distal cusp. ❤-The buccal surface is inclined lingually , with the presence of two buccal developmental grooves. ❤-The occlusal surface is rectangular in shape. ❤-There are two well developed roots; one mesial and one distal.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❤-The buccal cusp is flat and the lingual cusp is sharp with greater cusp height.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Mandibular   2nd molar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Buccal Aspect 1-The crown is shorter cervico-occlusally and narrower mesio-distally than the 1st molar.  2-There is one buccal developmental groove , separates between MB and DB cusps.  3-MB and DB cusps are nearly equal in their  mesio-distal measurements.  4- The cervical line in many instances points sharply to the root bifurcation.  5-The roots are shorter than those of the 1st molar usually closer together (parallel ) ,inclined distally.  </vt:lpstr>
      <vt:lpstr> Lingual Aspect 1-The crown and the roots converge lingually but to a slight degree, therefore:  A-Little of the mesial and distal surfaces may be seen from this aspect. B-The mesiodistal dimension cervically is greater than that of the 1st molar.  2-The contact areas are more noticeable from this aspect, and they are more cervically positioned than the 1st molar. </vt:lpstr>
      <vt:lpstr>Mesial Aspect  1-Buccal cervical ridge is less pronounced compared to the first molar.   2-The mesial root has somewhat pointed apex. </vt:lpstr>
      <vt:lpstr> Distal Aspect  1-It is similar to the 1st mandibular molar except for the absence of a distal cusp and a distobuccal groove.  2-The contact area is centered bucco-lingually and cervico-occlusally.</vt:lpstr>
      <vt:lpstr>PowerPoint Presentation</vt:lpstr>
      <vt:lpstr>PowerPoint Presentation</vt:lpstr>
      <vt:lpstr>Mandibular   3rd molar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 Traits to distinguish Maxillary from Mandibular Molars</vt:lpstr>
      <vt:lpstr>PowerPoint Presentation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identifying features of 1- maxillary first premolar 2- maxillary second premolars</dc:title>
  <dc:creator>delta AL Neel</dc:creator>
  <cp:lastModifiedBy>samira jameel</cp:lastModifiedBy>
  <cp:revision>92</cp:revision>
  <dcterms:created xsi:type="dcterms:W3CDTF">2006-08-16T00:00:00Z</dcterms:created>
  <dcterms:modified xsi:type="dcterms:W3CDTF">2019-03-25T13:42:30Z</dcterms:modified>
</cp:coreProperties>
</file>