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0"/>
  </p:notesMasterIdLst>
  <p:sldIdLst>
    <p:sldId id="256" r:id="rId2"/>
    <p:sldId id="257" r:id="rId3"/>
    <p:sldId id="258" r:id="rId4"/>
    <p:sldId id="292"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 id="293" r:id="rId36"/>
    <p:sldId id="294" r:id="rId37"/>
    <p:sldId id="295" r:id="rId38"/>
    <p:sldId id="296" r:id="rId3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21FBACE-0CA7-4EFA-8770-D136FBBDA680}" type="datetimeFigureOut">
              <a:rPr lang="ar-IQ" smtClean="0"/>
              <a:pPr/>
              <a:t>07/04/1443</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33D5864-ADC4-4FA5-8726-E4194ECA2557}" type="slidenum">
              <a:rPr lang="ar-IQ" smtClean="0"/>
              <a:pPr/>
              <a:t>‹#›</a:t>
            </a:fld>
            <a:endParaRPr lang="ar-IQ"/>
          </a:p>
        </p:txBody>
      </p:sp>
    </p:spTree>
    <p:extLst>
      <p:ext uri="{BB962C8B-B14F-4D97-AF65-F5344CB8AC3E}">
        <p14:creationId xmlns:p14="http://schemas.microsoft.com/office/powerpoint/2010/main" val="23371806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a:p>
        </p:txBody>
      </p:sp>
      <p:sp>
        <p:nvSpPr>
          <p:cNvPr id="4" name="عنصر نائب لرقم الشريحة 3"/>
          <p:cNvSpPr>
            <a:spLocks noGrp="1"/>
          </p:cNvSpPr>
          <p:nvPr>
            <p:ph type="sldNum" sz="quarter" idx="10"/>
          </p:nvPr>
        </p:nvSpPr>
        <p:spPr/>
        <p:txBody>
          <a:bodyPr/>
          <a:lstStyle/>
          <a:p>
            <a:fld id="{033D5864-ADC4-4FA5-8726-E4194ECA2557}" type="slidenum">
              <a:rPr lang="ar-IQ" smtClean="0"/>
              <a:pPr/>
              <a:t>1</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033D5864-ADC4-4FA5-8726-E4194ECA2557}" type="slidenum">
              <a:rPr lang="ar-IQ" smtClean="0"/>
              <a:pPr/>
              <a:t>3</a:t>
            </a:fld>
            <a:endParaRPr lang="ar-IQ"/>
          </a:p>
        </p:txBody>
      </p:sp>
    </p:spTree>
    <p:extLst>
      <p:ext uri="{BB962C8B-B14F-4D97-AF65-F5344CB8AC3E}">
        <p14:creationId xmlns:p14="http://schemas.microsoft.com/office/powerpoint/2010/main" val="3980913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033D5864-ADC4-4FA5-8726-E4194ECA2557}" type="slidenum">
              <a:rPr lang="ar-IQ" smtClean="0"/>
              <a:pPr/>
              <a:t>8</a:t>
            </a:fld>
            <a:endParaRPr lang="ar-IQ"/>
          </a:p>
        </p:txBody>
      </p:sp>
    </p:spTree>
    <p:extLst>
      <p:ext uri="{BB962C8B-B14F-4D97-AF65-F5344CB8AC3E}">
        <p14:creationId xmlns:p14="http://schemas.microsoft.com/office/powerpoint/2010/main" val="4046447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033D5864-ADC4-4FA5-8726-E4194ECA2557}" type="slidenum">
              <a:rPr lang="ar-IQ" smtClean="0"/>
              <a:pPr/>
              <a:t>10</a:t>
            </a:fld>
            <a:endParaRPr lang="ar-IQ"/>
          </a:p>
        </p:txBody>
      </p:sp>
    </p:spTree>
    <p:extLst>
      <p:ext uri="{BB962C8B-B14F-4D97-AF65-F5344CB8AC3E}">
        <p14:creationId xmlns:p14="http://schemas.microsoft.com/office/powerpoint/2010/main" val="1298909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BD5B7B6D-C514-4D57-B5D4-288D3A448EC4}" type="datetime1">
              <a:rPr lang="ar-SA" smtClean="0"/>
              <a:t>07/04/1443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09DA92E-88AD-4585-A6CA-8F22CC6E7572}" type="datetime1">
              <a:rPr lang="ar-SA" smtClean="0"/>
              <a:t>07/04/1443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7F30A9E-8703-4E22-9619-6D1C0151B3D0}" type="datetime1">
              <a:rPr lang="ar-SA" smtClean="0"/>
              <a:t>07/04/1443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8BCFE7B-AF51-4E04-A0E5-E2AC9E1E30E1}" type="datetime1">
              <a:rPr lang="ar-SA" smtClean="0"/>
              <a:t>07/04/1443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858C858-7ACB-4776-87CD-397D00129CB1}" type="datetime1">
              <a:rPr lang="ar-SA" smtClean="0"/>
              <a:t>07/04/1443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646E9E89-C2C4-4CFE-9206-4085B5791FEB}" type="datetime1">
              <a:rPr lang="ar-SA" smtClean="0"/>
              <a:t>07/04/1443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3C36E112-B6AD-46A3-8BEA-4B109BBCFE15}" type="datetime1">
              <a:rPr lang="ar-SA" smtClean="0"/>
              <a:t>07/04/1443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87CB038-492B-4688-86EE-4DC576FF508C}" type="datetime1">
              <a:rPr lang="ar-SA" smtClean="0"/>
              <a:t>07/04/1443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3DA2ABA-058A-443D-9DCF-26557DA8D5D8}" type="datetime1">
              <a:rPr lang="ar-SA" smtClean="0"/>
              <a:t>07/04/1443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BF5846D-4C99-4CE6-ADEE-0FD428D69CE3}" type="datetime1">
              <a:rPr lang="ar-SA" smtClean="0"/>
              <a:t>07/04/1443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11F3442-17EB-4309-B3E3-F5D50FAC0B1F}" type="datetime1">
              <a:rPr lang="ar-SA" smtClean="0"/>
              <a:t>07/04/1443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C19BC0C-67FC-4A78-BA27-2FA22F788411}" type="datetime1">
              <a:rPr lang="ar-SA" smtClean="0"/>
              <a:t>07/04/1443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14282" y="1357298"/>
            <a:ext cx="8715436" cy="1470025"/>
          </a:xfrm>
        </p:spPr>
        <p:txBody>
          <a:bodyPr>
            <a:normAutofit fontScale="90000"/>
          </a:bodyPr>
          <a:lstStyle/>
          <a:p>
            <a:pPr algn="l"/>
            <a:r>
              <a:rPr lang="en-US" b="1" dirty="0" smtClean="0"/>
              <a:t>                  Irreversible cell injury</a:t>
            </a:r>
            <a:r>
              <a:rPr lang="en-US" dirty="0" smtClean="0"/>
              <a:t/>
            </a:r>
            <a:br>
              <a:rPr lang="en-US" dirty="0" smtClean="0"/>
            </a:br>
            <a:r>
              <a:rPr lang="en-US" dirty="0" smtClean="0"/>
              <a:t>1- Necrosis</a:t>
            </a:r>
            <a:br>
              <a:rPr lang="en-US" dirty="0" smtClean="0"/>
            </a:br>
            <a:r>
              <a:rPr lang="en-US" dirty="0" smtClean="0"/>
              <a:t>2- Apoptosis</a:t>
            </a:r>
            <a:br>
              <a:rPr lang="en-US" dirty="0" smtClean="0"/>
            </a:br>
            <a:r>
              <a:rPr lang="en-US" dirty="0" smtClean="0"/>
              <a:t>3-Gangreen</a:t>
            </a:r>
            <a:br>
              <a:rPr lang="en-US" dirty="0" smtClean="0"/>
            </a:br>
            <a:r>
              <a:rPr lang="en-US" dirty="0" smtClean="0"/>
              <a:t>4-Pathological calcification </a:t>
            </a:r>
            <a:br>
              <a:rPr lang="en-US" dirty="0" smtClean="0"/>
            </a:br>
            <a:endParaRPr lang="ar-IQ"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1</a:t>
            </a:fld>
            <a:endParaRPr lang="ar-S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142852"/>
            <a:ext cx="9144000" cy="6072230"/>
          </a:xfrm>
        </p:spPr>
        <p:txBody>
          <a:bodyPr>
            <a:normAutofit lnSpcReduction="10000"/>
          </a:bodyPr>
          <a:lstStyle/>
          <a:p>
            <a:pPr algn="l"/>
            <a:r>
              <a:rPr lang="en-US" dirty="0" smtClean="0">
                <a:solidFill>
                  <a:schemeClr val="tx1"/>
                </a:solidFill>
              </a:rPr>
              <a:t>2-</a:t>
            </a:r>
            <a:r>
              <a:rPr lang="en-US" b="1" dirty="0" smtClean="0">
                <a:solidFill>
                  <a:schemeClr val="tx1"/>
                </a:solidFill>
              </a:rPr>
              <a:t> </a:t>
            </a:r>
            <a:r>
              <a:rPr lang="en-US" b="1" dirty="0" err="1" smtClean="0">
                <a:solidFill>
                  <a:schemeClr val="tx1"/>
                </a:solidFill>
              </a:rPr>
              <a:t>Liquefactive</a:t>
            </a:r>
            <a:r>
              <a:rPr lang="en-US" b="1" dirty="0" smtClean="0">
                <a:solidFill>
                  <a:schemeClr val="tx1"/>
                </a:solidFill>
              </a:rPr>
              <a:t> necrosis</a:t>
            </a:r>
            <a:r>
              <a:rPr lang="en-US" dirty="0" smtClean="0">
                <a:solidFill>
                  <a:schemeClr val="tx1"/>
                </a:solidFill>
              </a:rPr>
              <a:t> is seen in focal bacterial or, occasionally, fungal infections, because microbes stimulate the accumulation of inflammatory cells and the enzymes of leukocytes digest ("liquefy") the tissue.</a:t>
            </a:r>
          </a:p>
          <a:p>
            <a:pPr algn="l"/>
            <a:r>
              <a:rPr lang="en-US" dirty="0" smtClean="0">
                <a:solidFill>
                  <a:schemeClr val="tx1"/>
                </a:solidFill>
              </a:rPr>
              <a:t> For obscure reasons, hypoxic death of cells within the central nervous system evokes </a:t>
            </a:r>
            <a:r>
              <a:rPr lang="en-US" dirty="0" err="1" smtClean="0">
                <a:solidFill>
                  <a:schemeClr val="tx1"/>
                </a:solidFill>
              </a:rPr>
              <a:t>liquefactive</a:t>
            </a:r>
            <a:r>
              <a:rPr lang="en-US" dirty="0" smtClean="0">
                <a:solidFill>
                  <a:schemeClr val="tx1"/>
                </a:solidFill>
              </a:rPr>
              <a:t> necrosis . The </a:t>
            </a:r>
            <a:r>
              <a:rPr lang="en-US" dirty="0">
                <a:solidFill>
                  <a:schemeClr val="tx1"/>
                </a:solidFill>
              </a:rPr>
              <a:t>dead cells are </a:t>
            </a:r>
            <a:r>
              <a:rPr lang="en-US" dirty="0" smtClean="0">
                <a:solidFill>
                  <a:schemeClr val="tx1"/>
                </a:solidFill>
              </a:rPr>
              <a:t>completely digested , transforming the tissue into a liquid viscous mass . Eventually, the digested tissue is removed by phagocytes . If the process was initiated by acute inflammation, the material is frequently </a:t>
            </a:r>
            <a:r>
              <a:rPr lang="en-US" b="1" dirty="0" smtClean="0">
                <a:solidFill>
                  <a:schemeClr val="tx1"/>
                </a:solidFill>
              </a:rPr>
              <a:t>creamy yellow </a:t>
            </a:r>
            <a:r>
              <a:rPr lang="en-US" dirty="0" smtClean="0">
                <a:solidFill>
                  <a:schemeClr val="tx1"/>
                </a:solidFill>
              </a:rPr>
              <a:t>and is called </a:t>
            </a:r>
            <a:r>
              <a:rPr lang="en-US" b="1" dirty="0" smtClean="0">
                <a:solidFill>
                  <a:schemeClr val="tx1"/>
                </a:solidFill>
              </a:rPr>
              <a:t>pus.</a:t>
            </a:r>
            <a:endParaRPr lang="en-US" dirty="0" smtClean="0">
              <a:solidFill>
                <a:schemeClr val="tx1"/>
              </a:solidFill>
            </a:endParaRPr>
          </a:p>
          <a:p>
            <a:pPr algn="l"/>
            <a:endParaRPr lang="ar-IQ" dirty="0">
              <a:solidFill>
                <a:schemeClr val="tx1"/>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10</a:t>
            </a:fld>
            <a:endParaRPr lang="ar-S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r>
              <a:rPr lang="en-US" b="1" dirty="0" err="1" smtClean="0">
                <a:solidFill>
                  <a:schemeClr val="tx1"/>
                </a:solidFill>
              </a:rPr>
              <a:t>Liquefactive</a:t>
            </a:r>
            <a:r>
              <a:rPr lang="en-US" b="1" dirty="0" smtClean="0">
                <a:solidFill>
                  <a:schemeClr val="tx1"/>
                </a:solidFill>
              </a:rPr>
              <a:t> necrosis of the brain</a:t>
            </a:r>
            <a:r>
              <a:rPr lang="en-US" dirty="0" smtClean="0"/>
              <a:t> </a:t>
            </a:r>
          </a:p>
          <a:p>
            <a:endParaRPr lang="ar-IQ" dirty="0"/>
          </a:p>
        </p:txBody>
      </p:sp>
      <p:pic>
        <p:nvPicPr>
          <p:cNvPr id="4" name="صورة 3"/>
          <p:cNvPicPr/>
          <p:nvPr/>
        </p:nvPicPr>
        <p:blipFill>
          <a:blip r:embed="rId2"/>
          <a:srcRect/>
          <a:stretch>
            <a:fillRect/>
          </a:stretch>
        </p:blipFill>
        <p:spPr bwMode="auto">
          <a:xfrm>
            <a:off x="1714480" y="214290"/>
            <a:ext cx="6210935" cy="3736610"/>
          </a:xfrm>
          <a:prstGeom prst="rect">
            <a:avLst/>
          </a:prstGeom>
          <a:noFill/>
          <a:ln w="9525">
            <a:noFill/>
            <a:miter lim="800000"/>
            <a:headEnd/>
            <a:tailEnd/>
          </a:ln>
        </p:spPr>
      </p:pic>
      <p:sp>
        <p:nvSpPr>
          <p:cNvPr id="5" name="عنصر نائب لرقم الشريحة 4"/>
          <p:cNvSpPr>
            <a:spLocks noGrp="1"/>
          </p:cNvSpPr>
          <p:nvPr>
            <p:ph type="sldNum" sz="quarter" idx="12"/>
          </p:nvPr>
        </p:nvSpPr>
        <p:spPr/>
        <p:txBody>
          <a:bodyPr/>
          <a:lstStyle/>
          <a:p>
            <a:fld id="{0B34F065-1154-456A-91E3-76DE8E75E17B}" type="slidenum">
              <a:rPr lang="ar-SA" smtClean="0"/>
              <a:pPr/>
              <a:t>11</a:t>
            </a:fld>
            <a:endParaRPr lang="ar-S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357166"/>
            <a:ext cx="9144000" cy="6143668"/>
          </a:xfrm>
        </p:spPr>
        <p:txBody>
          <a:bodyPr>
            <a:normAutofit/>
          </a:bodyPr>
          <a:lstStyle/>
          <a:p>
            <a:pPr algn="l"/>
            <a:r>
              <a:rPr lang="en-US" b="1" dirty="0" smtClean="0">
                <a:solidFill>
                  <a:schemeClr val="tx1"/>
                </a:solidFill>
              </a:rPr>
              <a:t>3- Gangrenous necrosis</a:t>
            </a:r>
            <a:r>
              <a:rPr lang="en-US" dirty="0" smtClean="0">
                <a:solidFill>
                  <a:schemeClr val="tx1"/>
                </a:solidFill>
              </a:rPr>
              <a:t> is not a distinctive pattern of cell death, the term is still commonly used in clinical practice. It is usually applied to a limb, generally the lower leg, that has lost its blood supply and has undergone </a:t>
            </a:r>
            <a:r>
              <a:rPr lang="en-US" dirty="0" err="1" smtClean="0">
                <a:solidFill>
                  <a:schemeClr val="tx1"/>
                </a:solidFill>
              </a:rPr>
              <a:t>coagulative</a:t>
            </a:r>
            <a:r>
              <a:rPr lang="en-US" dirty="0" smtClean="0">
                <a:solidFill>
                  <a:schemeClr val="tx1"/>
                </a:solidFill>
              </a:rPr>
              <a:t> necrosis involving multiple tissue layers . When bacterial infection is superimposed , </a:t>
            </a:r>
            <a:r>
              <a:rPr lang="en-US" dirty="0" err="1" smtClean="0">
                <a:solidFill>
                  <a:schemeClr val="tx1"/>
                </a:solidFill>
              </a:rPr>
              <a:t>coagulative</a:t>
            </a:r>
            <a:r>
              <a:rPr lang="en-US" dirty="0" smtClean="0">
                <a:solidFill>
                  <a:schemeClr val="tx1"/>
                </a:solidFill>
              </a:rPr>
              <a:t> necrosis is modified by the </a:t>
            </a:r>
            <a:r>
              <a:rPr lang="en-US" dirty="0" err="1" smtClean="0">
                <a:solidFill>
                  <a:schemeClr val="tx1"/>
                </a:solidFill>
              </a:rPr>
              <a:t>liquefactive</a:t>
            </a:r>
            <a:r>
              <a:rPr lang="en-US" dirty="0" smtClean="0">
                <a:solidFill>
                  <a:schemeClr val="tx1"/>
                </a:solidFill>
              </a:rPr>
              <a:t> action of the bacteria and the attracted leukocytes to  (so-called </a:t>
            </a:r>
            <a:r>
              <a:rPr lang="en-US" b="1" dirty="0" smtClean="0">
                <a:solidFill>
                  <a:schemeClr val="tx1"/>
                </a:solidFill>
              </a:rPr>
              <a:t>wet gangrene</a:t>
            </a:r>
            <a:r>
              <a:rPr lang="en-US" dirty="0" smtClean="0">
                <a:solidFill>
                  <a:schemeClr val="tx1"/>
                </a:solidFill>
              </a:rPr>
              <a:t>).</a:t>
            </a:r>
          </a:p>
          <a:p>
            <a:pPr algn="l"/>
            <a:endParaRPr lang="ar-IQ" dirty="0">
              <a:solidFill>
                <a:schemeClr val="tx1"/>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12</a:t>
            </a:fld>
            <a:endParaRPr lang="ar-S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subTitle" idx="1"/>
          </p:nvPr>
        </p:nvSpPr>
        <p:spPr>
          <a:xfrm>
            <a:off x="0" y="285728"/>
            <a:ext cx="9144000" cy="6072230"/>
          </a:xfrm>
        </p:spPr>
        <p:txBody>
          <a:bodyPr>
            <a:normAutofit fontScale="92500" lnSpcReduction="10000"/>
          </a:bodyPr>
          <a:lstStyle/>
          <a:p>
            <a:pPr algn="just"/>
            <a:r>
              <a:rPr lang="en-US" dirty="0" smtClean="0">
                <a:solidFill>
                  <a:schemeClr val="tx1"/>
                </a:solidFill>
              </a:rPr>
              <a:t>4-</a:t>
            </a:r>
            <a:r>
              <a:rPr lang="en-US" b="1" dirty="0" smtClean="0">
                <a:solidFill>
                  <a:schemeClr val="tx1"/>
                </a:solidFill>
              </a:rPr>
              <a:t> </a:t>
            </a:r>
            <a:r>
              <a:rPr lang="en-US" b="1" dirty="0" err="1" smtClean="0">
                <a:solidFill>
                  <a:schemeClr val="tx1"/>
                </a:solidFill>
              </a:rPr>
              <a:t>Caseous</a:t>
            </a:r>
            <a:r>
              <a:rPr lang="en-US" b="1" dirty="0" smtClean="0">
                <a:solidFill>
                  <a:schemeClr val="tx1"/>
                </a:solidFill>
              </a:rPr>
              <a:t> necrosis</a:t>
            </a:r>
            <a:r>
              <a:rPr lang="en-US" dirty="0" smtClean="0">
                <a:solidFill>
                  <a:schemeClr val="tx1"/>
                </a:solidFill>
              </a:rPr>
              <a:t> is encountered most often in foci of </a:t>
            </a:r>
            <a:r>
              <a:rPr lang="en-US" dirty="0" err="1" smtClean="0">
                <a:solidFill>
                  <a:schemeClr val="tx1"/>
                </a:solidFill>
              </a:rPr>
              <a:t>tuberculous</a:t>
            </a:r>
            <a:r>
              <a:rPr lang="en-US" dirty="0" smtClean="0">
                <a:solidFill>
                  <a:schemeClr val="tx1"/>
                </a:solidFill>
              </a:rPr>
              <a:t> infection. The term "</a:t>
            </a:r>
            <a:r>
              <a:rPr lang="en-US" dirty="0" err="1" smtClean="0">
                <a:solidFill>
                  <a:schemeClr val="tx1"/>
                </a:solidFill>
              </a:rPr>
              <a:t>caseous</a:t>
            </a:r>
            <a:r>
              <a:rPr lang="en-US" dirty="0" smtClean="0">
                <a:solidFill>
                  <a:schemeClr val="tx1"/>
                </a:solidFill>
              </a:rPr>
              <a:t>" (cheese-like) is derived from the friable yellow-white appearance of the area of necrosis .On microscopic examination, the necrotic focus appears as a collection of fragmented or lysed cells with an amorphous granular pink appearance.                                   </a:t>
            </a:r>
          </a:p>
          <a:p>
            <a:pPr algn="just"/>
            <a:r>
              <a:rPr lang="en-US" dirty="0" smtClean="0">
                <a:solidFill>
                  <a:schemeClr val="tx1"/>
                </a:solidFill>
              </a:rPr>
              <a:t>Unlike </a:t>
            </a:r>
            <a:r>
              <a:rPr lang="en-US" b="1" dirty="0" err="1" smtClean="0">
                <a:solidFill>
                  <a:schemeClr val="tx1"/>
                </a:solidFill>
              </a:rPr>
              <a:t>coagulative</a:t>
            </a:r>
            <a:r>
              <a:rPr lang="en-US" b="1" dirty="0" smtClean="0">
                <a:solidFill>
                  <a:schemeClr val="tx1"/>
                </a:solidFill>
              </a:rPr>
              <a:t> necrosis</a:t>
            </a:r>
            <a:r>
              <a:rPr lang="en-US" dirty="0" smtClean="0">
                <a:solidFill>
                  <a:schemeClr val="tx1"/>
                </a:solidFill>
              </a:rPr>
              <a:t>, the tissue architecture is completely obliterated and cellular outlines cannot be discerned. </a:t>
            </a:r>
            <a:r>
              <a:rPr lang="en-US" dirty="0" err="1" smtClean="0">
                <a:solidFill>
                  <a:schemeClr val="tx1"/>
                </a:solidFill>
              </a:rPr>
              <a:t>Caseous</a:t>
            </a:r>
            <a:r>
              <a:rPr lang="en-US" dirty="0" smtClean="0">
                <a:solidFill>
                  <a:schemeClr val="tx1"/>
                </a:solidFill>
              </a:rPr>
              <a:t> necrosis is often enclosed within a distinctive inflammatory border; this appearance is characteristic of a focus of inflammation known as a </a:t>
            </a:r>
            <a:r>
              <a:rPr lang="en-US" b="1" dirty="0" smtClean="0">
                <a:solidFill>
                  <a:schemeClr val="tx1"/>
                </a:solidFill>
              </a:rPr>
              <a:t>granuloma</a:t>
            </a:r>
            <a:r>
              <a:rPr lang="en-US" dirty="0" smtClean="0">
                <a:solidFill>
                  <a:schemeClr val="tx1"/>
                </a:solidFill>
              </a:rPr>
              <a:t>.                                                                                   </a:t>
            </a:r>
          </a:p>
          <a:p>
            <a:pPr algn="l"/>
            <a:endParaRPr lang="ar-IQ" dirty="0">
              <a:solidFill>
                <a:schemeClr val="tx1"/>
              </a:solidFill>
            </a:endParaRPr>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13</a:t>
            </a:fld>
            <a:endParaRPr lang="ar-S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428728" y="4500570"/>
            <a:ext cx="6400800" cy="1752600"/>
          </a:xfrm>
        </p:spPr>
        <p:txBody>
          <a:bodyPr>
            <a:normAutofit fontScale="92500" lnSpcReduction="10000"/>
          </a:bodyPr>
          <a:lstStyle/>
          <a:p>
            <a:pPr algn="l"/>
            <a:r>
              <a:rPr lang="en-US" dirty="0" err="1" smtClean="0">
                <a:solidFill>
                  <a:schemeClr val="tx1"/>
                </a:solidFill>
              </a:rPr>
              <a:t>Caseous</a:t>
            </a:r>
            <a:r>
              <a:rPr lang="en-US" dirty="0" smtClean="0">
                <a:solidFill>
                  <a:schemeClr val="tx1"/>
                </a:solidFill>
              </a:rPr>
              <a:t> necrosis. A </a:t>
            </a:r>
            <a:r>
              <a:rPr lang="en-US" dirty="0" err="1" smtClean="0">
                <a:solidFill>
                  <a:schemeClr val="tx1"/>
                </a:solidFill>
              </a:rPr>
              <a:t>tuberculous</a:t>
            </a:r>
            <a:r>
              <a:rPr lang="en-US" dirty="0" smtClean="0">
                <a:solidFill>
                  <a:schemeClr val="tx1"/>
                </a:solidFill>
              </a:rPr>
              <a:t> lung with a large area of </a:t>
            </a:r>
            <a:r>
              <a:rPr lang="en-US" dirty="0" err="1" smtClean="0">
                <a:solidFill>
                  <a:schemeClr val="tx1"/>
                </a:solidFill>
              </a:rPr>
              <a:t>caseous</a:t>
            </a:r>
            <a:r>
              <a:rPr lang="en-US" dirty="0" smtClean="0">
                <a:solidFill>
                  <a:schemeClr val="tx1"/>
                </a:solidFill>
              </a:rPr>
              <a:t> necrosis containing yellow-white and cheesy debris.</a:t>
            </a:r>
          </a:p>
          <a:p>
            <a:pPr algn="l"/>
            <a:endParaRPr lang="ar-IQ" dirty="0">
              <a:solidFill>
                <a:schemeClr val="tx1"/>
              </a:solidFill>
            </a:endParaRPr>
          </a:p>
        </p:txBody>
      </p:sp>
      <p:pic>
        <p:nvPicPr>
          <p:cNvPr id="4" name="صورة 3"/>
          <p:cNvPicPr/>
          <p:nvPr/>
        </p:nvPicPr>
        <p:blipFill>
          <a:blip r:embed="rId2"/>
          <a:srcRect/>
          <a:stretch>
            <a:fillRect/>
          </a:stretch>
        </p:blipFill>
        <p:spPr bwMode="auto">
          <a:xfrm>
            <a:off x="1571604" y="285728"/>
            <a:ext cx="6210935" cy="4196084"/>
          </a:xfrm>
          <a:prstGeom prst="rect">
            <a:avLst/>
          </a:prstGeom>
          <a:noFill/>
          <a:ln w="9525">
            <a:noFill/>
            <a:miter lim="800000"/>
            <a:headEnd/>
            <a:tailEnd/>
          </a:ln>
        </p:spPr>
      </p:pic>
      <p:sp>
        <p:nvSpPr>
          <p:cNvPr id="5" name="عنصر نائب لرقم الشريحة 4"/>
          <p:cNvSpPr>
            <a:spLocks noGrp="1"/>
          </p:cNvSpPr>
          <p:nvPr>
            <p:ph type="sldNum" sz="quarter" idx="12"/>
          </p:nvPr>
        </p:nvSpPr>
        <p:spPr/>
        <p:txBody>
          <a:bodyPr/>
          <a:lstStyle/>
          <a:p>
            <a:fld id="{0B34F065-1154-456A-91E3-76DE8E75E17B}" type="slidenum">
              <a:rPr lang="ar-SA" smtClean="0"/>
              <a:pPr/>
              <a:t>14</a:t>
            </a:fld>
            <a:endParaRPr lang="ar-S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285728"/>
            <a:ext cx="9144000" cy="6815680"/>
          </a:xfrm>
        </p:spPr>
        <p:txBody>
          <a:bodyPr>
            <a:normAutofit lnSpcReduction="10000"/>
          </a:bodyPr>
          <a:lstStyle/>
          <a:p>
            <a:pPr algn="l"/>
            <a:r>
              <a:rPr lang="en-US" dirty="0" smtClean="0">
                <a:solidFill>
                  <a:schemeClr val="tx1"/>
                </a:solidFill>
              </a:rPr>
              <a:t>5-</a:t>
            </a:r>
            <a:r>
              <a:rPr lang="en-US" b="1" dirty="0" smtClean="0">
                <a:solidFill>
                  <a:schemeClr val="tx1"/>
                </a:solidFill>
              </a:rPr>
              <a:t> Fat necrosis</a:t>
            </a:r>
            <a:r>
              <a:rPr lang="en-US" dirty="0" smtClean="0">
                <a:solidFill>
                  <a:schemeClr val="tx1"/>
                </a:solidFill>
              </a:rPr>
              <a:t>, refers to focal areas of fat destruction, resulting from release of activated pancreatic lipases into the substance of the pancreas and the peritoneal cavity. This occurs in </a:t>
            </a:r>
            <a:r>
              <a:rPr lang="en-US" b="1" dirty="0" smtClean="0">
                <a:solidFill>
                  <a:schemeClr val="tx1"/>
                </a:solidFill>
              </a:rPr>
              <a:t>acute pancreatitis </a:t>
            </a:r>
            <a:r>
              <a:rPr lang="en-US" dirty="0" smtClean="0">
                <a:solidFill>
                  <a:schemeClr val="tx1"/>
                </a:solidFill>
              </a:rPr>
              <a:t>.In this disorder , pancreatic enzymes (</a:t>
            </a:r>
            <a:r>
              <a:rPr lang="en-US" dirty="0" smtClean="0">
                <a:solidFill>
                  <a:prstClr val="black"/>
                </a:solidFill>
              </a:rPr>
              <a:t>lipases) </a:t>
            </a:r>
            <a:r>
              <a:rPr lang="en-US" dirty="0" smtClean="0">
                <a:solidFill>
                  <a:schemeClr val="tx1"/>
                </a:solidFill>
              </a:rPr>
              <a:t> that have leaked out of </a:t>
            </a:r>
            <a:r>
              <a:rPr lang="en-US" dirty="0" err="1" smtClean="0">
                <a:solidFill>
                  <a:schemeClr val="tx1"/>
                </a:solidFill>
              </a:rPr>
              <a:t>acinar</a:t>
            </a:r>
            <a:r>
              <a:rPr lang="en-US" dirty="0" smtClean="0">
                <a:solidFill>
                  <a:schemeClr val="tx1"/>
                </a:solidFill>
              </a:rPr>
              <a:t> cells and ducts liquefy the membranes of fat cells in the peritoneum, and lipases  split the triglyceride esters contained within fat cells. The released fatty acids combine with calcium to produce grossly visible chalky white areas (fat saponification) , which enable the surgeon and the pathologist to identify the lesions . On </a:t>
            </a:r>
            <a:r>
              <a:rPr lang="en-US" dirty="0" err="1" smtClean="0">
                <a:solidFill>
                  <a:schemeClr val="tx1"/>
                </a:solidFill>
              </a:rPr>
              <a:t>histologic</a:t>
            </a:r>
            <a:r>
              <a:rPr lang="en-US" dirty="0" smtClean="0">
                <a:solidFill>
                  <a:schemeClr val="tx1"/>
                </a:solidFill>
              </a:rPr>
              <a:t> examination, the foci of necrosis contain shadowy outlines of necrotic fat cells with basophilic calcium deposits, surrounded by an inflammatory reaction.</a:t>
            </a:r>
          </a:p>
          <a:p>
            <a:pPr algn="l"/>
            <a:endParaRPr lang="ar-IQ" dirty="0">
              <a:solidFill>
                <a:schemeClr val="tx1"/>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15</a:t>
            </a:fld>
            <a:endParaRPr lang="ar-S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357290" y="4429132"/>
            <a:ext cx="6400800" cy="1752600"/>
          </a:xfrm>
        </p:spPr>
        <p:txBody>
          <a:bodyPr>
            <a:normAutofit fontScale="92500" lnSpcReduction="10000"/>
          </a:bodyPr>
          <a:lstStyle/>
          <a:p>
            <a:pPr algn="l"/>
            <a:r>
              <a:rPr lang="en-US" dirty="0" smtClean="0">
                <a:solidFill>
                  <a:schemeClr val="tx1"/>
                </a:solidFill>
              </a:rPr>
              <a:t>The areas of white chalky deposits represent foci of fat necrosis with calcium soap formation (</a:t>
            </a:r>
            <a:r>
              <a:rPr lang="en-US" dirty="0" err="1" smtClean="0">
                <a:solidFill>
                  <a:schemeClr val="tx1"/>
                </a:solidFill>
              </a:rPr>
              <a:t>saponification</a:t>
            </a:r>
            <a:r>
              <a:rPr lang="en-US" dirty="0" smtClean="0">
                <a:solidFill>
                  <a:schemeClr val="tx1"/>
                </a:solidFill>
              </a:rPr>
              <a:t>) in the mesentery.</a:t>
            </a:r>
          </a:p>
          <a:p>
            <a:pPr algn="l"/>
            <a:endParaRPr lang="ar-IQ" dirty="0">
              <a:solidFill>
                <a:schemeClr val="tx1"/>
              </a:solidFill>
            </a:endParaRPr>
          </a:p>
        </p:txBody>
      </p:sp>
      <p:pic>
        <p:nvPicPr>
          <p:cNvPr id="4" name="صورة 3"/>
          <p:cNvPicPr/>
          <p:nvPr/>
        </p:nvPicPr>
        <p:blipFill>
          <a:blip r:embed="rId2"/>
          <a:srcRect/>
          <a:stretch>
            <a:fillRect/>
          </a:stretch>
        </p:blipFill>
        <p:spPr bwMode="auto">
          <a:xfrm>
            <a:off x="1500166" y="428604"/>
            <a:ext cx="6210935" cy="3928515"/>
          </a:xfrm>
          <a:prstGeom prst="rect">
            <a:avLst/>
          </a:prstGeom>
          <a:noFill/>
          <a:ln w="9525">
            <a:noFill/>
            <a:miter lim="800000"/>
            <a:headEnd/>
            <a:tailEnd/>
          </a:ln>
        </p:spPr>
      </p:pic>
      <p:sp>
        <p:nvSpPr>
          <p:cNvPr id="5" name="عنصر نائب لرقم الشريحة 4"/>
          <p:cNvSpPr>
            <a:spLocks noGrp="1"/>
          </p:cNvSpPr>
          <p:nvPr>
            <p:ph type="sldNum" sz="quarter" idx="12"/>
          </p:nvPr>
        </p:nvSpPr>
        <p:spPr/>
        <p:txBody>
          <a:bodyPr/>
          <a:lstStyle/>
          <a:p>
            <a:fld id="{0B34F065-1154-456A-91E3-76DE8E75E17B}" type="slidenum">
              <a:rPr lang="ar-SA" smtClean="0"/>
              <a:pPr/>
              <a:t>16</a:t>
            </a:fld>
            <a:endParaRPr lang="ar-S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396536" cy="6572272"/>
          </a:xfrm>
        </p:spPr>
        <p:txBody>
          <a:bodyPr>
            <a:normAutofit/>
          </a:bodyPr>
          <a:lstStyle/>
          <a:p>
            <a:pPr algn="l"/>
            <a:r>
              <a:rPr lang="en-US" dirty="0" smtClean="0">
                <a:solidFill>
                  <a:schemeClr val="tx1"/>
                </a:solidFill>
              </a:rPr>
              <a:t>6-</a:t>
            </a:r>
            <a:r>
              <a:rPr lang="en-US" b="1" dirty="0" smtClean="0">
                <a:solidFill>
                  <a:schemeClr val="tx1"/>
                </a:solidFill>
              </a:rPr>
              <a:t> </a:t>
            </a:r>
            <a:r>
              <a:rPr lang="en-US" b="1" dirty="0" err="1" smtClean="0">
                <a:solidFill>
                  <a:schemeClr val="tx1"/>
                </a:solidFill>
              </a:rPr>
              <a:t>Fibrinoid</a:t>
            </a:r>
            <a:r>
              <a:rPr lang="en-US" b="1" dirty="0" smtClean="0">
                <a:solidFill>
                  <a:schemeClr val="tx1"/>
                </a:solidFill>
              </a:rPr>
              <a:t> necrosis</a:t>
            </a:r>
            <a:r>
              <a:rPr lang="en-US" dirty="0" smtClean="0">
                <a:solidFill>
                  <a:schemeClr val="tx1"/>
                </a:solidFill>
              </a:rPr>
              <a:t> is a special form of necrosis usually seen in immune reactions in which complexes of antigens and antibodies are deposited in the walls of arteries.  Deposits of these "immune complexes," together with  plasma protein (fibrin) that has leaked out of vessels, result in a bright pink and amorphous appearance in </a:t>
            </a:r>
            <a:r>
              <a:rPr lang="ar-IQ" dirty="0" smtClean="0">
                <a:solidFill>
                  <a:schemeClr val="tx1"/>
                </a:solidFill>
              </a:rPr>
              <a:t> </a:t>
            </a:r>
            <a:r>
              <a:rPr lang="en-US" dirty="0" smtClean="0">
                <a:solidFill>
                  <a:schemeClr val="tx1"/>
                </a:solidFill>
              </a:rPr>
              <a:t>H&amp;E stains, called "</a:t>
            </a:r>
            <a:r>
              <a:rPr lang="en-US" dirty="0" err="1" smtClean="0">
                <a:solidFill>
                  <a:schemeClr val="tx1"/>
                </a:solidFill>
              </a:rPr>
              <a:t>fibrinoid</a:t>
            </a:r>
            <a:r>
              <a:rPr lang="en-US" dirty="0" smtClean="0">
                <a:solidFill>
                  <a:schemeClr val="tx1"/>
                </a:solidFill>
              </a:rPr>
              <a:t>" (fibrin-like).</a:t>
            </a:r>
          </a:p>
          <a:p>
            <a:pPr algn="l"/>
            <a:r>
              <a:rPr lang="en-US" dirty="0" smtClean="0">
                <a:solidFill>
                  <a:schemeClr val="tx1"/>
                </a:solidFill>
              </a:rPr>
              <a:t>this type  of necrosis is found in the immunologically </a:t>
            </a:r>
            <a:r>
              <a:rPr lang="en-US" dirty="0">
                <a:solidFill>
                  <a:schemeClr val="tx1"/>
                </a:solidFill>
              </a:rPr>
              <a:t>mediated diseases (e.g., </a:t>
            </a:r>
            <a:r>
              <a:rPr lang="en-US" dirty="0" err="1" smtClean="0">
                <a:solidFill>
                  <a:schemeClr val="tx1"/>
                </a:solidFill>
              </a:rPr>
              <a:t>polyarteritis</a:t>
            </a:r>
            <a:r>
              <a:rPr lang="en-US" dirty="0" smtClean="0">
                <a:solidFill>
                  <a:schemeClr val="tx1"/>
                </a:solidFill>
              </a:rPr>
              <a:t> </a:t>
            </a:r>
            <a:r>
              <a:rPr lang="en-US" dirty="0" err="1" smtClean="0">
                <a:solidFill>
                  <a:schemeClr val="tx1"/>
                </a:solidFill>
              </a:rPr>
              <a:t>nodosa</a:t>
            </a:r>
            <a:r>
              <a:rPr lang="en-US" dirty="0">
                <a:solidFill>
                  <a:schemeClr val="tx1"/>
                </a:solidFill>
              </a:rPr>
              <a:t>)</a:t>
            </a:r>
            <a:r>
              <a:rPr lang="en-US" dirty="0" smtClean="0">
                <a:solidFill>
                  <a:schemeClr val="tx1"/>
                </a:solidFill>
              </a:rPr>
              <a:t> .</a:t>
            </a:r>
          </a:p>
          <a:p>
            <a:pPr algn="l"/>
            <a:endParaRPr lang="ar-IQ" dirty="0">
              <a:solidFill>
                <a:schemeClr val="tx1"/>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17</a:t>
            </a:fld>
            <a:endParaRPr lang="ar-S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14282" y="0"/>
            <a:ext cx="8929718" cy="7029400"/>
          </a:xfrm>
        </p:spPr>
        <p:txBody>
          <a:bodyPr>
            <a:normAutofit fontScale="85000" lnSpcReduction="10000"/>
          </a:bodyPr>
          <a:lstStyle/>
          <a:p>
            <a:pPr algn="l"/>
            <a:r>
              <a:rPr lang="en-US" dirty="0" smtClean="0">
                <a:solidFill>
                  <a:schemeClr val="tx1"/>
                </a:solidFill>
              </a:rPr>
              <a:t> </a:t>
            </a:r>
          </a:p>
          <a:p>
            <a:pPr algn="l"/>
            <a:r>
              <a:rPr lang="en-US" sz="3800" b="1" dirty="0" smtClean="0">
                <a:solidFill>
                  <a:schemeClr val="tx1"/>
                </a:solidFill>
              </a:rPr>
              <a:t>2- Apoptosis  ( Programmed cell death )</a:t>
            </a:r>
            <a:r>
              <a:rPr lang="en-US" b="1" dirty="0" smtClean="0">
                <a:solidFill>
                  <a:schemeClr val="tx1"/>
                </a:solidFill>
              </a:rPr>
              <a:t> </a:t>
            </a:r>
            <a:endParaRPr lang="en-US" dirty="0" smtClean="0">
              <a:solidFill>
                <a:schemeClr val="tx1"/>
              </a:solidFill>
            </a:endParaRPr>
          </a:p>
          <a:p>
            <a:pPr algn="l"/>
            <a:r>
              <a:rPr lang="en-US" i="1" dirty="0" smtClean="0">
                <a:solidFill>
                  <a:schemeClr val="tx1"/>
                </a:solidFill>
              </a:rPr>
              <a:t>Apoptosis </a:t>
            </a:r>
            <a:r>
              <a:rPr lang="en-US" i="1" dirty="0">
                <a:solidFill>
                  <a:schemeClr val="tx1"/>
                </a:solidFill>
              </a:rPr>
              <a:t>is a pathway of cell death in which cells activate</a:t>
            </a:r>
          </a:p>
          <a:p>
            <a:pPr algn="l"/>
            <a:r>
              <a:rPr lang="en-US" i="1" dirty="0">
                <a:solidFill>
                  <a:schemeClr val="tx1"/>
                </a:solidFill>
              </a:rPr>
              <a:t>enzymes that degrade the cells’ own nuclear DNA and nuclear</a:t>
            </a:r>
          </a:p>
          <a:p>
            <a:pPr algn="l"/>
            <a:r>
              <a:rPr lang="en-US" i="1" dirty="0">
                <a:solidFill>
                  <a:schemeClr val="tx1"/>
                </a:solidFill>
              </a:rPr>
              <a:t>and cytoplasmic </a:t>
            </a:r>
            <a:r>
              <a:rPr lang="en-US" i="1" dirty="0" smtClean="0">
                <a:solidFill>
                  <a:schemeClr val="tx1"/>
                </a:solidFill>
              </a:rPr>
              <a:t>proteins </a:t>
            </a:r>
            <a:r>
              <a:rPr lang="en-US" dirty="0" smtClean="0">
                <a:solidFill>
                  <a:schemeClr val="tx1"/>
                </a:solidFill>
              </a:rPr>
              <a:t>. Fragments of the apoptotic cells then break off, giving the appearance that is responsible for the name (</a:t>
            </a:r>
            <a:r>
              <a:rPr lang="en-US" i="1" dirty="0" smtClean="0">
                <a:solidFill>
                  <a:schemeClr val="tx1"/>
                </a:solidFill>
              </a:rPr>
              <a:t>apoptosis,</a:t>
            </a:r>
            <a:r>
              <a:rPr lang="en-US" dirty="0" smtClean="0">
                <a:solidFill>
                  <a:schemeClr val="tx1"/>
                </a:solidFill>
              </a:rPr>
              <a:t> "falling off") . The plasma membrane of the apoptotic cell remains intact, but the membrane is altered in such a way that the cell and its fragments become avid targets for phagocytes. The dead cell is rapidly cleared before its contents have leaked out , for this reason the  </a:t>
            </a:r>
            <a:r>
              <a:rPr lang="en-US" dirty="0">
                <a:solidFill>
                  <a:schemeClr val="tx1"/>
                </a:solidFill>
              </a:rPr>
              <a:t>apoptotic cell death </a:t>
            </a:r>
            <a:r>
              <a:rPr lang="en-US" dirty="0" smtClean="0">
                <a:solidFill>
                  <a:schemeClr val="tx1"/>
                </a:solidFill>
              </a:rPr>
              <a:t>does not elicit an inflammatory reaction in the host. Thus, apoptosis differs from necrosis, which is characterized by loss of membrane integrity, enzymatic digestion of cells, leakage of cellular contents, and frequently a host reaction.</a:t>
            </a:r>
          </a:p>
          <a:p>
            <a:pPr algn="l"/>
            <a:endParaRPr lang="ar-IQ" dirty="0">
              <a:solidFill>
                <a:schemeClr val="tx1"/>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18</a:t>
            </a:fld>
            <a:endParaRPr lang="ar-S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142852"/>
            <a:ext cx="9144000" cy="7030564"/>
          </a:xfrm>
        </p:spPr>
        <p:txBody>
          <a:bodyPr>
            <a:normAutofit fontScale="70000" lnSpcReduction="20000"/>
          </a:bodyPr>
          <a:lstStyle/>
          <a:p>
            <a:pPr lvl="0" algn="l" rtl="0"/>
            <a:r>
              <a:rPr lang="en-US" sz="4600" b="1" dirty="0">
                <a:solidFill>
                  <a:schemeClr val="tx1"/>
                </a:solidFill>
              </a:rPr>
              <a:t>CAUSE OF </a:t>
            </a:r>
            <a:r>
              <a:rPr lang="en-US" sz="4600" b="1" dirty="0" smtClean="0">
                <a:solidFill>
                  <a:schemeClr val="tx1"/>
                </a:solidFill>
              </a:rPr>
              <a:t>APOPTOSIS</a:t>
            </a:r>
          </a:p>
          <a:p>
            <a:pPr lvl="0" algn="l" rtl="0"/>
            <a:r>
              <a:rPr lang="en-US" sz="4600" b="1" dirty="0" smtClean="0">
                <a:solidFill>
                  <a:schemeClr val="tx1"/>
                </a:solidFill>
              </a:rPr>
              <a:t>1- Apoptosis in Physiologic Situations</a:t>
            </a:r>
          </a:p>
          <a:p>
            <a:pPr lvl="0" algn="l" rtl="0"/>
            <a:r>
              <a:rPr lang="en-US" dirty="0">
                <a:solidFill>
                  <a:schemeClr val="tx1"/>
                </a:solidFill>
              </a:rPr>
              <a:t>Apoptosis occurs normally in many situations, and serves to eliminate potentially harmful cells and cells that have outlived their usefulness. </a:t>
            </a:r>
            <a:endParaRPr lang="en-US" dirty="0" smtClean="0">
              <a:solidFill>
                <a:schemeClr val="tx1"/>
              </a:solidFill>
            </a:endParaRPr>
          </a:p>
          <a:p>
            <a:pPr algn="l"/>
            <a:r>
              <a:rPr lang="en-US" b="1" dirty="0" smtClean="0">
                <a:solidFill>
                  <a:schemeClr val="tx1"/>
                </a:solidFill>
              </a:rPr>
              <a:t>1-</a:t>
            </a:r>
            <a:r>
              <a:rPr lang="en-US" b="1" i="1" dirty="0" smtClean="0">
                <a:solidFill>
                  <a:schemeClr val="tx1"/>
                </a:solidFill>
              </a:rPr>
              <a:t>The programmed destruction of cells during embryogenesis,</a:t>
            </a:r>
            <a:r>
              <a:rPr lang="en-US" dirty="0" smtClean="0">
                <a:solidFill>
                  <a:schemeClr val="tx1"/>
                </a:solidFill>
              </a:rPr>
              <a:t> </a:t>
            </a:r>
            <a:r>
              <a:rPr lang="en-US" dirty="0">
                <a:solidFill>
                  <a:schemeClr val="tx1"/>
                </a:solidFill>
              </a:rPr>
              <a:t>Normal development is associated with the death of</a:t>
            </a:r>
          </a:p>
          <a:p>
            <a:pPr algn="l"/>
            <a:r>
              <a:rPr lang="en-US" dirty="0">
                <a:solidFill>
                  <a:schemeClr val="tx1"/>
                </a:solidFill>
              </a:rPr>
              <a:t>some cells and the appearance of new cells and tissues</a:t>
            </a:r>
            <a:r>
              <a:rPr lang="en-US" dirty="0" smtClean="0">
                <a:solidFill>
                  <a:schemeClr val="tx1"/>
                </a:solidFill>
              </a:rPr>
              <a:t>. </a:t>
            </a:r>
          </a:p>
          <a:p>
            <a:pPr algn="l" rtl="0"/>
            <a:r>
              <a:rPr lang="en-US" b="1" dirty="0" smtClean="0">
                <a:solidFill>
                  <a:schemeClr val="tx1"/>
                </a:solidFill>
              </a:rPr>
              <a:t>2-</a:t>
            </a:r>
            <a:r>
              <a:rPr lang="en-US" b="1" i="1" dirty="0" smtClean="0">
                <a:solidFill>
                  <a:schemeClr val="tx1"/>
                </a:solidFill>
              </a:rPr>
              <a:t>Involution of hormone-dependent tissues upon hormone deprivation,</a:t>
            </a:r>
            <a:r>
              <a:rPr lang="en-US" b="1" dirty="0" smtClean="0">
                <a:solidFill>
                  <a:schemeClr val="tx1"/>
                </a:solidFill>
              </a:rPr>
              <a:t> </a:t>
            </a:r>
            <a:r>
              <a:rPr lang="en-US" dirty="0" smtClean="0">
                <a:solidFill>
                  <a:schemeClr val="tx1"/>
                </a:solidFill>
              </a:rPr>
              <a:t>such as endometrial cell breakdown during the menstrual cycle , and regression of the lactating breast after weaning.</a:t>
            </a:r>
          </a:p>
          <a:p>
            <a:pPr algn="l" rtl="0"/>
            <a:r>
              <a:rPr lang="en-US" b="1" dirty="0" smtClean="0">
                <a:solidFill>
                  <a:schemeClr val="tx1"/>
                </a:solidFill>
              </a:rPr>
              <a:t>3-</a:t>
            </a:r>
            <a:r>
              <a:rPr lang="en-US" b="1" i="1" dirty="0" smtClean="0">
                <a:solidFill>
                  <a:schemeClr val="tx1"/>
                </a:solidFill>
              </a:rPr>
              <a:t>Cell loss in proliferating cell populations</a:t>
            </a:r>
            <a:r>
              <a:rPr lang="en-US" i="1" dirty="0" smtClean="0">
                <a:solidFill>
                  <a:schemeClr val="tx1"/>
                </a:solidFill>
              </a:rPr>
              <a:t>,</a:t>
            </a:r>
            <a:r>
              <a:rPr lang="en-US" dirty="0" smtClean="0">
                <a:solidFill>
                  <a:schemeClr val="tx1"/>
                </a:solidFill>
              </a:rPr>
              <a:t> such as intestinal crypt epithelia, so as to maintain a constant number.</a:t>
            </a:r>
          </a:p>
          <a:p>
            <a:pPr algn="l" rtl="0"/>
            <a:r>
              <a:rPr lang="en-US" b="1" dirty="0" smtClean="0">
                <a:solidFill>
                  <a:schemeClr val="tx1"/>
                </a:solidFill>
              </a:rPr>
              <a:t>4-Death of cells that served their useful purpose</a:t>
            </a:r>
            <a:r>
              <a:rPr lang="en-US" dirty="0" smtClean="0">
                <a:solidFill>
                  <a:schemeClr val="tx1"/>
                </a:solidFill>
              </a:rPr>
              <a:t>, such as neutrophils in an acute inflammatory response, and lymphocytes at the end of an immune response.</a:t>
            </a:r>
          </a:p>
          <a:p>
            <a:pPr algn="l" rtl="0"/>
            <a:r>
              <a:rPr lang="en-US" b="1" dirty="0" smtClean="0">
                <a:solidFill>
                  <a:schemeClr val="tx1"/>
                </a:solidFill>
              </a:rPr>
              <a:t>5-</a:t>
            </a:r>
            <a:r>
              <a:rPr lang="en-US" b="1" i="1" dirty="0" smtClean="0">
                <a:solidFill>
                  <a:schemeClr val="tx1"/>
                </a:solidFill>
              </a:rPr>
              <a:t>Elimination of potentially harmful self-reactive lymphocytes</a:t>
            </a:r>
            <a:r>
              <a:rPr lang="en-US" i="1" dirty="0" smtClean="0">
                <a:solidFill>
                  <a:schemeClr val="tx1"/>
                </a:solidFill>
              </a:rPr>
              <a:t>,</a:t>
            </a:r>
            <a:r>
              <a:rPr lang="en-US" dirty="0" smtClean="0">
                <a:solidFill>
                  <a:schemeClr val="tx1"/>
                </a:solidFill>
              </a:rPr>
              <a:t> either before or after they have completed their maturation, in order to prevent reactions against one's own tissues.</a:t>
            </a:r>
          </a:p>
          <a:p>
            <a:pPr algn="l" rtl="0"/>
            <a:r>
              <a:rPr lang="en-US" b="1" dirty="0" smtClean="0">
                <a:solidFill>
                  <a:schemeClr val="tx1"/>
                </a:solidFill>
              </a:rPr>
              <a:t>6-</a:t>
            </a:r>
            <a:r>
              <a:rPr lang="en-US" b="1" i="1" dirty="0" smtClean="0">
                <a:solidFill>
                  <a:schemeClr val="tx1"/>
                </a:solidFill>
              </a:rPr>
              <a:t>Cell death induced by cytotoxic T lymphocytes</a:t>
            </a:r>
            <a:r>
              <a:rPr lang="en-US" i="1" dirty="0" smtClean="0">
                <a:solidFill>
                  <a:schemeClr val="tx1"/>
                </a:solidFill>
              </a:rPr>
              <a:t>,</a:t>
            </a:r>
            <a:r>
              <a:rPr lang="en-US" dirty="0" smtClean="0">
                <a:solidFill>
                  <a:schemeClr val="tx1"/>
                </a:solidFill>
              </a:rPr>
              <a:t> a defense mechanism against viruses and tumors these cell s kill and eliminate virus-infected and neoplastic cells.</a:t>
            </a:r>
          </a:p>
          <a:p>
            <a:endParaRPr lang="ar-IQ"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19</a:t>
            </a:fld>
            <a:endParaRPr lang="ar-S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14282" y="2636912"/>
            <a:ext cx="8929718" cy="1470025"/>
          </a:xfrm>
        </p:spPr>
        <p:txBody>
          <a:bodyPr>
            <a:noAutofit/>
          </a:bodyPr>
          <a:lstStyle/>
          <a:p>
            <a:pPr algn="l"/>
            <a:r>
              <a:rPr lang="en-US" sz="2800" b="1" dirty="0" smtClean="0"/>
              <a:t>Necrosis </a:t>
            </a:r>
            <a:r>
              <a:rPr lang="en-US" sz="2800" dirty="0" smtClean="0"/>
              <a:t/>
            </a:r>
            <a:br>
              <a:rPr lang="en-US" sz="2800" dirty="0" smtClean="0"/>
            </a:br>
            <a:r>
              <a:rPr lang="en-US" sz="2800" dirty="0"/>
              <a:t>is </a:t>
            </a:r>
            <a:r>
              <a:rPr lang="en-US" sz="2800" dirty="0" smtClean="0"/>
              <a:t>irreversible  cell </a:t>
            </a:r>
            <a:r>
              <a:rPr lang="en-US" sz="2800" dirty="0"/>
              <a:t>death </a:t>
            </a:r>
            <a:r>
              <a:rPr lang="en-US" sz="2800" dirty="0" smtClean="0"/>
              <a:t>characterized by loss of membrane </a:t>
            </a:r>
            <a:r>
              <a:rPr lang="en-US" sz="2800" dirty="0"/>
              <a:t>integrity and leakage of cellular contents </a:t>
            </a:r>
            <a:r>
              <a:rPr lang="en-US" sz="2800" dirty="0" smtClean="0"/>
              <a:t>culminating in </a:t>
            </a:r>
            <a:r>
              <a:rPr lang="en-US" sz="2800" dirty="0"/>
              <a:t>dissolution of </a:t>
            </a:r>
            <a:r>
              <a:rPr lang="en-US" sz="2800" dirty="0" smtClean="0"/>
              <a:t>cells.            </a:t>
            </a:r>
            <a:br>
              <a:rPr lang="en-US" sz="2800" dirty="0" smtClean="0"/>
            </a:br>
            <a:r>
              <a:rPr lang="en-US" sz="2800" dirty="0" smtClean="0"/>
              <a:t>-  necrosis resulting from  the </a:t>
            </a:r>
            <a:r>
              <a:rPr lang="en-US" sz="2800" dirty="0" err="1" smtClean="0"/>
              <a:t>degradative</a:t>
            </a:r>
            <a:r>
              <a:rPr lang="en-US" sz="2800" dirty="0" smtClean="0"/>
              <a:t> </a:t>
            </a:r>
            <a:r>
              <a:rPr lang="en-US" sz="2800" dirty="0" smtClean="0"/>
              <a:t>action </a:t>
            </a:r>
            <a:r>
              <a:rPr lang="en-US" sz="2800" dirty="0" smtClean="0"/>
              <a:t>of </a:t>
            </a:r>
            <a:r>
              <a:rPr lang="en-US" sz="2800" b="1" dirty="0" smtClean="0"/>
              <a:t>enzymes</a:t>
            </a:r>
            <a:r>
              <a:rPr lang="en-US" sz="2800" dirty="0" smtClean="0"/>
              <a:t> liberated from injured  cells</a:t>
            </a:r>
            <a:r>
              <a:rPr lang="en-US" sz="2800" dirty="0"/>
              <a:t>. </a:t>
            </a:r>
            <a:r>
              <a:rPr lang="en-US" sz="2800" dirty="0" smtClean="0"/>
              <a:t> </a:t>
            </a:r>
            <a:br>
              <a:rPr lang="en-US" sz="2800" dirty="0" smtClean="0"/>
            </a:br>
            <a:r>
              <a:rPr lang="en-US" sz="2800" dirty="0" smtClean="0"/>
              <a:t>-The leaked </a:t>
            </a:r>
            <a:r>
              <a:rPr lang="en-US" sz="2800" dirty="0"/>
              <a:t>cellular contents </a:t>
            </a:r>
            <a:r>
              <a:rPr lang="en-US" sz="2800" dirty="0" smtClean="0"/>
              <a:t> </a:t>
            </a:r>
            <a:r>
              <a:rPr lang="en-US" sz="2800" dirty="0"/>
              <a:t>elicit a local host </a:t>
            </a:r>
            <a:r>
              <a:rPr lang="en-US" sz="2800" dirty="0" smtClean="0"/>
              <a:t>reaction, called </a:t>
            </a:r>
            <a:r>
              <a:rPr lang="en-US" sz="2800" b="1" dirty="0"/>
              <a:t>inflammation</a:t>
            </a:r>
            <a:r>
              <a:rPr lang="en-US" sz="2800" dirty="0"/>
              <a:t>, that attempts to eliminate </a:t>
            </a:r>
            <a:r>
              <a:rPr lang="en-US" sz="2800" dirty="0" smtClean="0"/>
              <a:t>the dead cells </a:t>
            </a:r>
            <a:r>
              <a:rPr lang="en-US" sz="2800" dirty="0"/>
              <a:t>and start the subsequent repair </a:t>
            </a:r>
            <a:r>
              <a:rPr lang="en-US" sz="2800" dirty="0" smtClean="0"/>
              <a:t>process.</a:t>
            </a:r>
            <a:br>
              <a:rPr lang="en-US" sz="2800" dirty="0" smtClean="0"/>
            </a:br>
            <a:r>
              <a:rPr lang="en-US" sz="2800" dirty="0" smtClean="0"/>
              <a:t>-</a:t>
            </a:r>
            <a:r>
              <a:rPr lang="en-US" sz="2800" b="1" dirty="0" smtClean="0"/>
              <a:t>The </a:t>
            </a:r>
            <a:r>
              <a:rPr lang="en-US" sz="2800" b="1" dirty="0" smtClean="0"/>
              <a:t>enzymes </a:t>
            </a:r>
            <a:r>
              <a:rPr lang="en-US" sz="2800" dirty="0" smtClean="0"/>
              <a:t>responsible for digestion of the cell are derived either from the lysosomes of the dying cells themselves or from the lysosomes of leukocytes that are recruited as part of the inflammatory reaction to the dead cells. </a:t>
            </a:r>
            <a:endParaRPr lang="ar-IQ" sz="2800" dirty="0"/>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2</a:t>
            </a:fld>
            <a:endParaRPr lang="ar-S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500042"/>
            <a:ext cx="9144000" cy="6572272"/>
          </a:xfrm>
        </p:spPr>
        <p:txBody>
          <a:bodyPr>
            <a:normAutofit fontScale="85000" lnSpcReduction="20000"/>
          </a:bodyPr>
          <a:lstStyle/>
          <a:p>
            <a:pPr algn="l" rtl="0"/>
            <a:r>
              <a:rPr lang="en-US" sz="4100" b="1" dirty="0" smtClean="0">
                <a:solidFill>
                  <a:schemeClr val="tx1"/>
                </a:solidFill>
              </a:rPr>
              <a:t>2-Apoptosis in Pathologic Conditions</a:t>
            </a:r>
            <a:endParaRPr lang="en-US" sz="4100" dirty="0" smtClean="0">
              <a:solidFill>
                <a:schemeClr val="tx1"/>
              </a:solidFill>
            </a:endParaRPr>
          </a:p>
          <a:p>
            <a:pPr algn="l" rtl="0"/>
            <a:r>
              <a:rPr lang="en-US" i="1" dirty="0">
                <a:solidFill>
                  <a:schemeClr val="tx1"/>
                </a:solidFill>
              </a:rPr>
              <a:t>when cells are damaged beyond repair, especially when the damage affects the cell's DNA or proteins; in these situations, the irreparably damaged cell is </a:t>
            </a:r>
            <a:r>
              <a:rPr lang="en-US" i="1" dirty="0" smtClean="0">
                <a:solidFill>
                  <a:schemeClr val="tx1"/>
                </a:solidFill>
              </a:rPr>
              <a:t>eliminated</a:t>
            </a:r>
          </a:p>
          <a:p>
            <a:pPr algn="l" rtl="0"/>
            <a:r>
              <a:rPr lang="en-US" b="1" i="1" dirty="0" smtClean="0">
                <a:solidFill>
                  <a:schemeClr val="tx1"/>
                </a:solidFill>
              </a:rPr>
              <a:t>1-DNA damage</a:t>
            </a:r>
            <a:r>
              <a:rPr lang="en-US" i="1" dirty="0" smtClean="0">
                <a:solidFill>
                  <a:schemeClr val="tx1"/>
                </a:solidFill>
              </a:rPr>
              <a:t>.</a:t>
            </a:r>
            <a:r>
              <a:rPr lang="en-US" dirty="0" smtClean="0">
                <a:solidFill>
                  <a:schemeClr val="tx1"/>
                </a:solidFill>
              </a:rPr>
              <a:t> Radiation, cytotoxic anticancer drugs, extremes of temperature, and even hypoxia can damage DNA, either directly or via production of free radicals. If repair mechanisms cannot cope with the injury, the cell triggers intrinsic mechanisms that induce apoptosis.</a:t>
            </a:r>
          </a:p>
          <a:p>
            <a:pPr algn="l" rtl="0"/>
            <a:r>
              <a:rPr lang="en-US" b="1" i="1" dirty="0" smtClean="0">
                <a:solidFill>
                  <a:schemeClr val="tx1"/>
                </a:solidFill>
              </a:rPr>
              <a:t>2-Accumulation of </a:t>
            </a:r>
            <a:r>
              <a:rPr lang="en-US" b="1" i="1" dirty="0" err="1" smtClean="0">
                <a:solidFill>
                  <a:schemeClr val="tx1"/>
                </a:solidFill>
              </a:rPr>
              <a:t>misfolded</a:t>
            </a:r>
            <a:r>
              <a:rPr lang="en-US" b="1" i="1" dirty="0" smtClean="0">
                <a:solidFill>
                  <a:schemeClr val="tx1"/>
                </a:solidFill>
              </a:rPr>
              <a:t> proteins</a:t>
            </a:r>
            <a:r>
              <a:rPr lang="en-US" b="1" dirty="0" smtClean="0">
                <a:solidFill>
                  <a:schemeClr val="tx1"/>
                </a:solidFill>
              </a:rPr>
              <a:t> </a:t>
            </a:r>
            <a:r>
              <a:rPr lang="en-US" dirty="0" smtClean="0">
                <a:solidFill>
                  <a:schemeClr val="tx1"/>
                </a:solidFill>
              </a:rPr>
              <a:t>lead to apoptotic cell death . </a:t>
            </a:r>
          </a:p>
          <a:p>
            <a:pPr algn="l" rtl="0"/>
            <a:r>
              <a:rPr lang="en-US" b="1" i="1" dirty="0" smtClean="0">
                <a:solidFill>
                  <a:schemeClr val="tx1"/>
                </a:solidFill>
              </a:rPr>
              <a:t>3-Cell injury in certain infections</a:t>
            </a:r>
            <a:r>
              <a:rPr lang="en-US" i="1" dirty="0" smtClean="0">
                <a:solidFill>
                  <a:schemeClr val="tx1"/>
                </a:solidFill>
              </a:rPr>
              <a:t>,</a:t>
            </a:r>
            <a:r>
              <a:rPr lang="en-US" dirty="0" smtClean="0">
                <a:solidFill>
                  <a:schemeClr val="tx1"/>
                </a:solidFill>
              </a:rPr>
              <a:t> particularly viral infections, in which loss of infected cells is largely due to apoptotic death that may be induced by the virus</a:t>
            </a:r>
            <a:r>
              <a:rPr lang="en-US" b="1" dirty="0" smtClean="0">
                <a:solidFill>
                  <a:schemeClr val="tx1"/>
                </a:solidFill>
              </a:rPr>
              <a:t>.</a:t>
            </a:r>
            <a:endParaRPr lang="en-US" dirty="0" smtClean="0">
              <a:solidFill>
                <a:schemeClr val="tx1"/>
              </a:solidFill>
            </a:endParaRPr>
          </a:p>
          <a:p>
            <a:pPr algn="l" rtl="0"/>
            <a:r>
              <a:rPr lang="en-US" b="1" i="1" dirty="0" smtClean="0">
                <a:solidFill>
                  <a:schemeClr val="tx1"/>
                </a:solidFill>
              </a:rPr>
              <a:t>4</a:t>
            </a:r>
            <a:r>
              <a:rPr lang="en-US" b="1" dirty="0" smtClean="0">
                <a:solidFill>
                  <a:schemeClr val="tx1"/>
                </a:solidFill>
              </a:rPr>
              <a:t>-</a:t>
            </a:r>
            <a:r>
              <a:rPr lang="en-US" b="1" i="1" dirty="0" smtClean="0">
                <a:solidFill>
                  <a:schemeClr val="tx1"/>
                </a:solidFill>
              </a:rPr>
              <a:t>Pathologic atrophy in </a:t>
            </a:r>
            <a:r>
              <a:rPr lang="en-US" b="1" i="1" dirty="0" err="1" smtClean="0">
                <a:solidFill>
                  <a:schemeClr val="tx1"/>
                </a:solidFill>
              </a:rPr>
              <a:t>parenchymal</a:t>
            </a:r>
            <a:r>
              <a:rPr lang="en-US" b="1" i="1" dirty="0" smtClean="0">
                <a:solidFill>
                  <a:schemeClr val="tx1"/>
                </a:solidFill>
              </a:rPr>
              <a:t> organs after duct obstruction</a:t>
            </a:r>
            <a:r>
              <a:rPr lang="en-US" i="1" dirty="0" smtClean="0">
                <a:solidFill>
                  <a:schemeClr val="tx1"/>
                </a:solidFill>
              </a:rPr>
              <a:t>,</a:t>
            </a:r>
            <a:r>
              <a:rPr lang="en-US" dirty="0" smtClean="0">
                <a:solidFill>
                  <a:schemeClr val="tx1"/>
                </a:solidFill>
              </a:rPr>
              <a:t> such as occurs in the pancreas, parotid gland, and kidney</a:t>
            </a:r>
            <a:r>
              <a:rPr lang="en-US" b="1" dirty="0" smtClean="0">
                <a:solidFill>
                  <a:schemeClr val="tx1"/>
                </a:solidFill>
              </a:rPr>
              <a:t>.</a:t>
            </a:r>
            <a:endParaRPr lang="en-US" dirty="0" smtClean="0">
              <a:solidFill>
                <a:schemeClr val="tx1"/>
              </a:solidFill>
            </a:endParaRPr>
          </a:p>
          <a:p>
            <a:pPr algn="l"/>
            <a:endParaRPr lang="ar-IQ" dirty="0">
              <a:solidFill>
                <a:schemeClr val="tx1"/>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20</a:t>
            </a:fld>
            <a:endParaRPr lang="ar-S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42844" y="0"/>
            <a:ext cx="8858312" cy="6572272"/>
          </a:xfrm>
        </p:spPr>
        <p:txBody>
          <a:bodyPr>
            <a:normAutofit fontScale="85000" lnSpcReduction="10000"/>
          </a:bodyPr>
          <a:lstStyle/>
          <a:p>
            <a:pPr algn="l" rtl="0"/>
            <a:r>
              <a:rPr lang="en-US" b="1" dirty="0" smtClean="0">
                <a:solidFill>
                  <a:schemeClr val="tx1"/>
                </a:solidFill>
              </a:rPr>
              <a:t>Mechanisms of Apoptosis </a:t>
            </a:r>
            <a:endParaRPr lang="en-US" dirty="0" smtClean="0">
              <a:solidFill>
                <a:schemeClr val="tx1"/>
              </a:solidFill>
            </a:endParaRPr>
          </a:p>
          <a:p>
            <a:pPr algn="l" rtl="0"/>
            <a:r>
              <a:rPr lang="en-US" dirty="0" smtClean="0">
                <a:solidFill>
                  <a:schemeClr val="tx1"/>
                </a:solidFill>
              </a:rPr>
              <a:t> </a:t>
            </a:r>
          </a:p>
          <a:p>
            <a:pPr algn="l" rtl="0"/>
            <a:r>
              <a:rPr lang="en-US" dirty="0">
                <a:solidFill>
                  <a:schemeClr val="tx1"/>
                </a:solidFill>
              </a:rPr>
              <a:t>There are two pathways for Apoptosis </a:t>
            </a:r>
            <a:r>
              <a:rPr lang="en-US" dirty="0" smtClean="0">
                <a:solidFill>
                  <a:schemeClr val="tx1"/>
                </a:solidFill>
              </a:rPr>
              <a:t> </a:t>
            </a:r>
          </a:p>
          <a:p>
            <a:pPr algn="l" rtl="0"/>
            <a:r>
              <a:rPr lang="en-US" dirty="0" smtClean="0">
                <a:solidFill>
                  <a:schemeClr val="tx1"/>
                </a:solidFill>
              </a:rPr>
              <a:t>1- Mitochondrial </a:t>
            </a:r>
            <a:r>
              <a:rPr lang="en-US" dirty="0">
                <a:solidFill>
                  <a:schemeClr val="tx1"/>
                </a:solidFill>
              </a:rPr>
              <a:t>pathway: (intrinsic pathway</a:t>
            </a:r>
            <a:r>
              <a:rPr lang="en-US" dirty="0" smtClean="0">
                <a:solidFill>
                  <a:schemeClr val="tx1"/>
                </a:solidFill>
              </a:rPr>
              <a:t>).</a:t>
            </a:r>
          </a:p>
          <a:p>
            <a:pPr algn="l" rtl="0"/>
            <a:r>
              <a:rPr lang="en-US" dirty="0" smtClean="0">
                <a:solidFill>
                  <a:schemeClr val="tx1"/>
                </a:solidFill>
              </a:rPr>
              <a:t>2-Death </a:t>
            </a:r>
            <a:r>
              <a:rPr lang="en-US" dirty="0">
                <a:solidFill>
                  <a:schemeClr val="tx1"/>
                </a:solidFill>
              </a:rPr>
              <a:t>receptor pathway: (extrinsic pathway</a:t>
            </a:r>
            <a:r>
              <a:rPr lang="en-US" dirty="0" smtClean="0">
                <a:solidFill>
                  <a:schemeClr val="tx1"/>
                </a:solidFill>
              </a:rPr>
              <a:t>) .</a:t>
            </a:r>
          </a:p>
          <a:p>
            <a:pPr algn="l" rtl="0"/>
            <a:r>
              <a:rPr lang="en-US" dirty="0" smtClean="0">
                <a:solidFill>
                  <a:schemeClr val="tx1"/>
                </a:solidFill>
              </a:rPr>
              <a:t>  Both </a:t>
            </a:r>
            <a:r>
              <a:rPr lang="en-US" dirty="0">
                <a:solidFill>
                  <a:schemeClr val="tx1"/>
                </a:solidFill>
              </a:rPr>
              <a:t>results in activation of </a:t>
            </a:r>
            <a:r>
              <a:rPr lang="en-US" b="1" dirty="0" err="1" smtClean="0">
                <a:solidFill>
                  <a:schemeClr val="tx1"/>
                </a:solidFill>
              </a:rPr>
              <a:t>caspase</a:t>
            </a:r>
            <a:r>
              <a:rPr lang="en-US" dirty="0" smtClean="0">
                <a:solidFill>
                  <a:schemeClr val="tx1"/>
                </a:solidFill>
              </a:rPr>
              <a:t>  which lead to nuclear </a:t>
            </a:r>
            <a:r>
              <a:rPr lang="en-US" dirty="0">
                <a:solidFill>
                  <a:schemeClr val="tx1"/>
                </a:solidFill>
              </a:rPr>
              <a:t>fragmentation and formation of apoptotic bodies. </a:t>
            </a:r>
            <a:endParaRPr lang="en-US" dirty="0" smtClean="0">
              <a:solidFill>
                <a:schemeClr val="tx1"/>
              </a:solidFill>
            </a:endParaRPr>
          </a:p>
          <a:p>
            <a:pPr algn="l" rtl="0"/>
            <a:endParaRPr lang="en-US" dirty="0" smtClean="0">
              <a:solidFill>
                <a:schemeClr val="tx1"/>
              </a:solidFill>
            </a:endParaRPr>
          </a:p>
          <a:p>
            <a:pPr algn="l"/>
            <a:r>
              <a:rPr lang="en-US" b="1" dirty="0" smtClean="0">
                <a:solidFill>
                  <a:schemeClr val="tx1"/>
                </a:solidFill>
              </a:rPr>
              <a:t>Morphology of apoptosis</a:t>
            </a:r>
            <a:endParaRPr lang="en-US" dirty="0" smtClean="0">
              <a:solidFill>
                <a:schemeClr val="tx1"/>
              </a:solidFill>
            </a:endParaRPr>
          </a:p>
          <a:p>
            <a:pPr algn="l"/>
            <a:r>
              <a:rPr lang="en-US" dirty="0" smtClean="0">
                <a:solidFill>
                  <a:schemeClr val="tx1"/>
                </a:solidFill>
              </a:rPr>
              <a:t>In H&amp;E-stained tissue sections, apoptotic cells may appear as round or oval masses with intensely </a:t>
            </a:r>
            <a:r>
              <a:rPr lang="en-US" dirty="0" err="1" smtClean="0">
                <a:solidFill>
                  <a:schemeClr val="tx1"/>
                </a:solidFill>
              </a:rPr>
              <a:t>eosinophilic</a:t>
            </a:r>
            <a:r>
              <a:rPr lang="en-US" dirty="0" smtClean="0">
                <a:solidFill>
                  <a:schemeClr val="tx1"/>
                </a:solidFill>
              </a:rPr>
              <a:t> cytoplasm . Nuclei show various stages of chromatin condensation and aggregation and, ultimately, </a:t>
            </a:r>
            <a:r>
              <a:rPr lang="en-US" dirty="0" err="1" smtClean="0">
                <a:solidFill>
                  <a:schemeClr val="tx1"/>
                </a:solidFill>
              </a:rPr>
              <a:t>karyorrhexis</a:t>
            </a:r>
            <a:r>
              <a:rPr lang="en-US" dirty="0" smtClean="0">
                <a:solidFill>
                  <a:schemeClr val="tx1"/>
                </a:solidFill>
              </a:rPr>
              <a:t>.</a:t>
            </a:r>
          </a:p>
          <a:p>
            <a:pPr algn="l" rtl="0"/>
            <a:endParaRPr lang="en-US" dirty="0" smtClean="0">
              <a:solidFill>
                <a:schemeClr val="tx1"/>
              </a:solidFill>
            </a:endParaRPr>
          </a:p>
          <a:p>
            <a:pPr algn="l" rtl="0"/>
            <a:r>
              <a:rPr lang="en-US" dirty="0" smtClean="0">
                <a:solidFill>
                  <a:schemeClr val="tx1"/>
                </a:solidFill>
              </a:rPr>
              <a:t> </a:t>
            </a:r>
          </a:p>
          <a:p>
            <a:pPr algn="l"/>
            <a:endParaRPr lang="ar-IQ" dirty="0">
              <a:solidFill>
                <a:schemeClr val="tx1"/>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21</a:t>
            </a:fld>
            <a:endParaRPr lang="ar-S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endParaRPr lang="ar-IQ" dirty="0"/>
          </a:p>
        </p:txBody>
      </p:sp>
      <p:pic>
        <p:nvPicPr>
          <p:cNvPr id="4" name="صورة 3"/>
          <p:cNvPicPr/>
          <p:nvPr/>
        </p:nvPicPr>
        <p:blipFill>
          <a:blip r:embed="rId2"/>
          <a:srcRect/>
          <a:stretch>
            <a:fillRect/>
          </a:stretch>
        </p:blipFill>
        <p:spPr bwMode="auto">
          <a:xfrm>
            <a:off x="1500166" y="357166"/>
            <a:ext cx="6357982" cy="4500594"/>
          </a:xfrm>
          <a:prstGeom prst="rect">
            <a:avLst/>
          </a:prstGeom>
          <a:noFill/>
          <a:ln w="9525">
            <a:noFill/>
            <a:miter lim="800000"/>
            <a:headEnd/>
            <a:tailEnd/>
          </a:ln>
        </p:spPr>
      </p:pic>
      <p:sp>
        <p:nvSpPr>
          <p:cNvPr id="5" name="عنصر نائب لرقم الشريحة 4"/>
          <p:cNvSpPr>
            <a:spLocks noGrp="1"/>
          </p:cNvSpPr>
          <p:nvPr>
            <p:ph type="sldNum" sz="quarter" idx="12"/>
          </p:nvPr>
        </p:nvSpPr>
        <p:spPr/>
        <p:txBody>
          <a:bodyPr/>
          <a:lstStyle/>
          <a:p>
            <a:fld id="{0B34F065-1154-456A-91E3-76DE8E75E17B}" type="slidenum">
              <a:rPr lang="ar-SA" smtClean="0"/>
              <a:pPr/>
              <a:t>22</a:t>
            </a:fld>
            <a:endParaRPr lang="ar-S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IQ"/>
          </a:p>
        </p:txBody>
      </p:sp>
      <p:sp>
        <p:nvSpPr>
          <p:cNvPr id="3" name="عنوان فرعي 2"/>
          <p:cNvSpPr>
            <a:spLocks noGrp="1"/>
          </p:cNvSpPr>
          <p:nvPr>
            <p:ph type="subTitle" idx="1"/>
          </p:nvPr>
        </p:nvSpPr>
        <p:spPr>
          <a:xfrm>
            <a:off x="357158" y="357166"/>
            <a:ext cx="8501122" cy="5281634"/>
          </a:xfrm>
        </p:spPr>
        <p:txBody>
          <a:bodyPr/>
          <a:lstStyle/>
          <a:p>
            <a:endParaRPr lang="ar-IQ" dirty="0"/>
          </a:p>
        </p:txBody>
      </p:sp>
      <p:pic>
        <p:nvPicPr>
          <p:cNvPr id="1026" name="Picture 2"/>
          <p:cNvPicPr>
            <a:picLocks noChangeAspect="1" noChangeArrowheads="1"/>
          </p:cNvPicPr>
          <p:nvPr/>
        </p:nvPicPr>
        <p:blipFill>
          <a:blip r:embed="rId2"/>
          <a:srcRect/>
          <a:stretch>
            <a:fillRect/>
          </a:stretch>
        </p:blipFill>
        <p:spPr bwMode="auto">
          <a:xfrm>
            <a:off x="214282" y="285728"/>
            <a:ext cx="8715436" cy="6572272"/>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0B34F065-1154-456A-91E3-76DE8E75E17B}" type="slidenum">
              <a:rPr lang="ar-SA" smtClean="0"/>
              <a:pPr/>
              <a:t>23</a:t>
            </a:fld>
            <a:endParaRPr lang="ar-S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14282" y="142852"/>
            <a:ext cx="8715436" cy="6500858"/>
          </a:xfrm>
        </p:spPr>
        <p:txBody>
          <a:bodyPr>
            <a:normAutofit/>
          </a:bodyPr>
          <a:lstStyle/>
          <a:p>
            <a:pPr algn="l"/>
            <a:r>
              <a:rPr lang="en-US" b="1" dirty="0" smtClean="0">
                <a:solidFill>
                  <a:schemeClr val="tx1"/>
                </a:solidFill>
              </a:rPr>
              <a:t>3-Gangrene</a:t>
            </a:r>
            <a:endParaRPr lang="en-US" dirty="0" smtClean="0">
              <a:solidFill>
                <a:schemeClr val="tx1"/>
              </a:solidFill>
            </a:endParaRPr>
          </a:p>
          <a:p>
            <a:pPr algn="l"/>
            <a:r>
              <a:rPr lang="en-US" dirty="0" smtClean="0">
                <a:solidFill>
                  <a:schemeClr val="tx1"/>
                </a:solidFill>
              </a:rPr>
              <a:t>Is a form of tissue necrosis </a:t>
            </a:r>
            <a:r>
              <a:rPr lang="en-US" dirty="0">
                <a:solidFill>
                  <a:schemeClr val="tx1"/>
                </a:solidFill>
              </a:rPr>
              <a:t>superadded with </a:t>
            </a:r>
            <a:r>
              <a:rPr lang="en-US" dirty="0" smtClean="0">
                <a:solidFill>
                  <a:schemeClr val="tx1"/>
                </a:solidFill>
              </a:rPr>
              <a:t>putrefaction . Characterized by liquefaction due to action of putrefactive bacteria. </a:t>
            </a:r>
          </a:p>
          <a:p>
            <a:pPr algn="l"/>
            <a:r>
              <a:rPr lang="en-US" dirty="0" smtClean="0">
                <a:solidFill>
                  <a:schemeClr val="tx1"/>
                </a:solidFill>
              </a:rPr>
              <a:t>It may be caused  either by </a:t>
            </a:r>
            <a:r>
              <a:rPr lang="en-US" b="1" dirty="0" smtClean="0">
                <a:solidFill>
                  <a:srgbClr val="FF0000"/>
                </a:solidFill>
              </a:rPr>
              <a:t>ischemia</a:t>
            </a:r>
            <a:r>
              <a:rPr lang="en-US" dirty="0" smtClean="0">
                <a:solidFill>
                  <a:schemeClr val="tx1"/>
                </a:solidFill>
              </a:rPr>
              <a:t> as</a:t>
            </a:r>
          </a:p>
          <a:p>
            <a:pPr algn="l"/>
            <a:r>
              <a:rPr lang="en-US" dirty="0" smtClean="0">
                <a:solidFill>
                  <a:schemeClr val="tx1"/>
                </a:solidFill>
              </a:rPr>
              <a:t>A- Gangrene of bowel </a:t>
            </a:r>
          </a:p>
          <a:p>
            <a:pPr algn="l"/>
            <a:r>
              <a:rPr lang="en-US" dirty="0" smtClean="0">
                <a:solidFill>
                  <a:schemeClr val="tx1"/>
                </a:solidFill>
              </a:rPr>
              <a:t>B-Gangrene of limb </a:t>
            </a:r>
          </a:p>
          <a:p>
            <a:pPr algn="l"/>
            <a:r>
              <a:rPr lang="en-US" dirty="0" smtClean="0">
                <a:solidFill>
                  <a:schemeClr val="tx1"/>
                </a:solidFill>
              </a:rPr>
              <a:t>Or by </a:t>
            </a:r>
            <a:r>
              <a:rPr lang="en-US" b="1" dirty="0" smtClean="0">
                <a:solidFill>
                  <a:srgbClr val="FF0000"/>
                </a:solidFill>
              </a:rPr>
              <a:t>inflammation which caused  by virulent bacteria resulting in massive tissue necrosis </a:t>
            </a:r>
            <a:r>
              <a:rPr lang="en-US" dirty="0" smtClean="0">
                <a:solidFill>
                  <a:schemeClr val="tx1"/>
                </a:solidFill>
              </a:rPr>
              <a:t>as </a:t>
            </a:r>
          </a:p>
          <a:p>
            <a:pPr algn="l"/>
            <a:r>
              <a:rPr lang="en-US" dirty="0" smtClean="0">
                <a:solidFill>
                  <a:schemeClr val="tx1"/>
                </a:solidFill>
              </a:rPr>
              <a:t>A-gangrenous appendicitis</a:t>
            </a:r>
          </a:p>
          <a:p>
            <a:pPr algn="l"/>
            <a:r>
              <a:rPr lang="en-US" dirty="0" smtClean="0">
                <a:solidFill>
                  <a:schemeClr val="tx1"/>
                </a:solidFill>
              </a:rPr>
              <a:t>B-gangrenous </a:t>
            </a:r>
            <a:r>
              <a:rPr lang="en-US" dirty="0" err="1" smtClean="0">
                <a:solidFill>
                  <a:schemeClr val="tx1"/>
                </a:solidFill>
              </a:rPr>
              <a:t>stomatitis</a:t>
            </a:r>
            <a:endParaRPr lang="en-US" dirty="0" smtClean="0">
              <a:solidFill>
                <a:schemeClr val="tx1"/>
              </a:solidFill>
            </a:endParaRPr>
          </a:p>
          <a:p>
            <a:pPr algn="l"/>
            <a:endParaRPr lang="ar-IQ" dirty="0">
              <a:solidFill>
                <a:schemeClr val="tx1"/>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24</a:t>
            </a:fld>
            <a:endParaRPr lang="ar-S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214290"/>
            <a:ext cx="9144000" cy="6429420"/>
          </a:xfrm>
        </p:spPr>
        <p:txBody>
          <a:bodyPr>
            <a:normAutofit/>
          </a:bodyPr>
          <a:lstStyle/>
          <a:p>
            <a:pPr algn="l"/>
            <a:r>
              <a:rPr lang="en-US" b="1" dirty="0" smtClean="0">
                <a:solidFill>
                  <a:schemeClr val="tx1"/>
                </a:solidFill>
              </a:rPr>
              <a:t>Types of gangrene</a:t>
            </a:r>
            <a:endParaRPr lang="en-US" dirty="0" smtClean="0">
              <a:solidFill>
                <a:schemeClr val="tx1"/>
              </a:solidFill>
            </a:endParaRPr>
          </a:p>
          <a:p>
            <a:pPr algn="l"/>
            <a:r>
              <a:rPr lang="en-US" b="1" dirty="0" smtClean="0">
                <a:solidFill>
                  <a:schemeClr val="tx2"/>
                </a:solidFill>
              </a:rPr>
              <a:t>1-Dry gangrene</a:t>
            </a:r>
          </a:p>
          <a:p>
            <a:pPr algn="l"/>
            <a:r>
              <a:rPr lang="en-US" b="1" dirty="0" smtClean="0">
                <a:solidFill>
                  <a:schemeClr val="tx2"/>
                </a:solidFill>
              </a:rPr>
              <a:t>2-Wet gangrene</a:t>
            </a:r>
          </a:p>
          <a:p>
            <a:pPr algn="l"/>
            <a:r>
              <a:rPr lang="en-US" b="1" dirty="0" smtClean="0">
                <a:solidFill>
                  <a:schemeClr val="tx2"/>
                </a:solidFill>
              </a:rPr>
              <a:t>A-Gas gangrene</a:t>
            </a:r>
          </a:p>
          <a:p>
            <a:pPr algn="l"/>
            <a:r>
              <a:rPr lang="en-US" b="1" dirty="0" smtClean="0">
                <a:solidFill>
                  <a:schemeClr val="tx2"/>
                </a:solidFill>
              </a:rPr>
              <a:t>1-Dry gangrene</a:t>
            </a:r>
          </a:p>
          <a:p>
            <a:pPr algn="l"/>
            <a:r>
              <a:rPr lang="en-US" dirty="0" smtClean="0">
                <a:solidFill>
                  <a:schemeClr val="tx1"/>
                </a:solidFill>
              </a:rPr>
              <a:t>This type of gangrene is begins in the distal part of the limbs and spreads slowly upwards until it reaches a point where the blood supply is adequate to keep the tissue viable.</a:t>
            </a:r>
          </a:p>
          <a:p>
            <a:pPr algn="l"/>
            <a:r>
              <a:rPr lang="en-US" dirty="0" smtClean="0">
                <a:solidFill>
                  <a:schemeClr val="tx1"/>
                </a:solidFill>
              </a:rPr>
              <a:t>A </a:t>
            </a:r>
            <a:r>
              <a:rPr lang="en-US" b="1" dirty="0" smtClean="0">
                <a:solidFill>
                  <a:srgbClr val="FF0000"/>
                </a:solidFill>
              </a:rPr>
              <a:t>line of separation </a:t>
            </a:r>
            <a:r>
              <a:rPr lang="en-US" dirty="0" smtClean="0">
                <a:solidFill>
                  <a:schemeClr val="tx1"/>
                </a:solidFill>
              </a:rPr>
              <a:t>is formed at the point between gangrenous part and viable part.</a:t>
            </a:r>
          </a:p>
          <a:p>
            <a:pPr algn="l"/>
            <a:endParaRPr lang="ar-IQ" dirty="0">
              <a:solidFill>
                <a:schemeClr val="tx1"/>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25</a:t>
            </a:fld>
            <a:endParaRPr lang="ar-S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endParaRPr lang="ar-IQ" dirty="0"/>
          </a:p>
        </p:txBody>
      </p:sp>
      <p:pic>
        <p:nvPicPr>
          <p:cNvPr id="2050" name="Picture 2"/>
          <p:cNvPicPr>
            <a:picLocks noChangeAspect="1" noChangeArrowheads="1"/>
          </p:cNvPicPr>
          <p:nvPr/>
        </p:nvPicPr>
        <p:blipFill>
          <a:blip r:embed="rId2"/>
          <a:srcRect/>
          <a:stretch>
            <a:fillRect/>
          </a:stretch>
        </p:blipFill>
        <p:spPr bwMode="auto">
          <a:xfrm>
            <a:off x="357158" y="714356"/>
            <a:ext cx="8572560" cy="3995757"/>
          </a:xfrm>
          <a:prstGeom prst="rect">
            <a:avLst/>
          </a:prstGeom>
          <a:noFill/>
          <a:ln w="9525">
            <a:noFill/>
            <a:miter lim="800000"/>
            <a:headEnd/>
            <a:tailEnd/>
          </a:ln>
          <a:effectLst/>
        </p:spPr>
      </p:pic>
      <p:sp>
        <p:nvSpPr>
          <p:cNvPr id="4" name="عنصر نائب لرقم الشريحة 3"/>
          <p:cNvSpPr>
            <a:spLocks noGrp="1"/>
          </p:cNvSpPr>
          <p:nvPr>
            <p:ph type="sldNum" sz="quarter" idx="12"/>
          </p:nvPr>
        </p:nvSpPr>
        <p:spPr/>
        <p:txBody>
          <a:bodyPr/>
          <a:lstStyle/>
          <a:p>
            <a:fld id="{0B34F065-1154-456A-91E3-76DE8E75E17B}" type="slidenum">
              <a:rPr lang="ar-SA" smtClean="0"/>
              <a:pPr/>
              <a:t>26</a:t>
            </a:fld>
            <a:endParaRPr lang="ar-SA"/>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14282" y="214290"/>
            <a:ext cx="8715436" cy="5424510"/>
          </a:xfrm>
        </p:spPr>
        <p:txBody>
          <a:bodyPr>
            <a:normAutofit fontScale="92500" lnSpcReduction="20000"/>
          </a:bodyPr>
          <a:lstStyle/>
          <a:p>
            <a:pPr algn="l"/>
            <a:r>
              <a:rPr lang="ar-IQ" dirty="0" smtClean="0">
                <a:solidFill>
                  <a:schemeClr val="tx1"/>
                </a:solidFill>
              </a:rPr>
              <a:t> </a:t>
            </a:r>
            <a:endParaRPr lang="en-US" dirty="0" smtClean="0">
              <a:solidFill>
                <a:schemeClr val="tx1"/>
              </a:solidFill>
            </a:endParaRPr>
          </a:p>
          <a:p>
            <a:pPr algn="l"/>
            <a:r>
              <a:rPr lang="en-US" b="1" dirty="0" smtClean="0">
                <a:solidFill>
                  <a:schemeClr val="tx1"/>
                </a:solidFill>
              </a:rPr>
              <a:t>Morphology </a:t>
            </a:r>
            <a:endParaRPr lang="en-US" dirty="0" smtClean="0">
              <a:solidFill>
                <a:schemeClr val="tx1"/>
              </a:solidFill>
            </a:endParaRPr>
          </a:p>
          <a:p>
            <a:pPr algn="l"/>
            <a:r>
              <a:rPr lang="en-US" b="1" dirty="0" smtClean="0">
                <a:solidFill>
                  <a:schemeClr val="tx1"/>
                </a:solidFill>
              </a:rPr>
              <a:t>- Grossly </a:t>
            </a:r>
            <a:endParaRPr lang="en-US" dirty="0" smtClean="0">
              <a:solidFill>
                <a:schemeClr val="tx1"/>
              </a:solidFill>
            </a:endParaRPr>
          </a:p>
          <a:p>
            <a:pPr algn="l"/>
            <a:r>
              <a:rPr lang="en-US" dirty="0" smtClean="0">
                <a:solidFill>
                  <a:schemeClr val="tx1"/>
                </a:solidFill>
              </a:rPr>
              <a:t>The affected part is dry ; shrunken ; and dark black . its black color is due to liberation of </a:t>
            </a:r>
            <a:r>
              <a:rPr lang="en-US" dirty="0" smtClean="0">
                <a:solidFill>
                  <a:srgbClr val="FF0000"/>
                </a:solidFill>
              </a:rPr>
              <a:t>hemoglobin</a:t>
            </a:r>
            <a:r>
              <a:rPr lang="en-US" dirty="0" smtClean="0">
                <a:solidFill>
                  <a:schemeClr val="tx1"/>
                </a:solidFill>
              </a:rPr>
              <a:t> from </a:t>
            </a:r>
            <a:r>
              <a:rPr lang="en-US" dirty="0" err="1" smtClean="0">
                <a:solidFill>
                  <a:schemeClr val="tx1"/>
                </a:solidFill>
              </a:rPr>
              <a:t>haemolysed</a:t>
            </a:r>
            <a:r>
              <a:rPr lang="en-US" dirty="0" smtClean="0">
                <a:solidFill>
                  <a:schemeClr val="tx1"/>
                </a:solidFill>
              </a:rPr>
              <a:t> red blood cells which combined </a:t>
            </a:r>
            <a:r>
              <a:rPr lang="en-US" dirty="0" smtClean="0">
                <a:solidFill>
                  <a:srgbClr val="FF0000"/>
                </a:solidFill>
              </a:rPr>
              <a:t>hydrogen disulfide </a:t>
            </a:r>
            <a:r>
              <a:rPr lang="en-US" dirty="0" smtClean="0">
                <a:solidFill>
                  <a:schemeClr val="tx1"/>
                </a:solidFill>
              </a:rPr>
              <a:t>produced by bacteria result in formation of </a:t>
            </a:r>
            <a:r>
              <a:rPr lang="en-US" dirty="0" smtClean="0">
                <a:solidFill>
                  <a:srgbClr val="FF0000"/>
                </a:solidFill>
              </a:rPr>
              <a:t>black iron sulfide </a:t>
            </a:r>
            <a:r>
              <a:rPr lang="en-US" dirty="0" smtClean="0">
                <a:solidFill>
                  <a:schemeClr val="tx1"/>
                </a:solidFill>
              </a:rPr>
              <a:t>.</a:t>
            </a:r>
          </a:p>
          <a:p>
            <a:pPr algn="l"/>
            <a:r>
              <a:rPr lang="en-US" dirty="0" smtClean="0">
                <a:solidFill>
                  <a:schemeClr val="tx1"/>
                </a:solidFill>
              </a:rPr>
              <a:t> </a:t>
            </a:r>
            <a:r>
              <a:rPr lang="en-US" b="1" dirty="0" smtClean="0">
                <a:solidFill>
                  <a:schemeClr val="tx1"/>
                </a:solidFill>
              </a:rPr>
              <a:t>-</a:t>
            </a:r>
            <a:r>
              <a:rPr lang="en-US" dirty="0" smtClean="0">
                <a:solidFill>
                  <a:schemeClr val="tx1"/>
                </a:solidFill>
              </a:rPr>
              <a:t> </a:t>
            </a:r>
            <a:r>
              <a:rPr lang="en-US" b="1" dirty="0" smtClean="0">
                <a:solidFill>
                  <a:schemeClr val="tx1"/>
                </a:solidFill>
              </a:rPr>
              <a:t>Microscopic</a:t>
            </a:r>
            <a:endParaRPr lang="en-US" dirty="0" smtClean="0">
              <a:solidFill>
                <a:schemeClr val="tx1"/>
              </a:solidFill>
            </a:endParaRPr>
          </a:p>
          <a:p>
            <a:pPr algn="l"/>
            <a:r>
              <a:rPr lang="en-US" dirty="0" smtClean="0">
                <a:solidFill>
                  <a:schemeClr val="tx1"/>
                </a:solidFill>
              </a:rPr>
              <a:t>-The necrosis with smudging of the tissue.</a:t>
            </a:r>
          </a:p>
          <a:p>
            <a:pPr algn="l"/>
            <a:r>
              <a:rPr lang="en-US" dirty="0" smtClean="0">
                <a:solidFill>
                  <a:schemeClr val="tx1"/>
                </a:solidFill>
              </a:rPr>
              <a:t>- the line of separation consist of inflammatory granulation tissue.</a:t>
            </a:r>
          </a:p>
          <a:p>
            <a:pPr algn="l"/>
            <a:endParaRPr lang="ar-IQ" dirty="0">
              <a:solidFill>
                <a:schemeClr val="tx1"/>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27</a:t>
            </a:fld>
            <a:endParaRPr lang="ar-S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285728"/>
            <a:ext cx="9144000" cy="6286544"/>
          </a:xfrm>
        </p:spPr>
        <p:txBody>
          <a:bodyPr>
            <a:normAutofit/>
          </a:bodyPr>
          <a:lstStyle/>
          <a:p>
            <a:pPr algn="l"/>
            <a:r>
              <a:rPr lang="en-US" b="1" dirty="0" smtClean="0">
                <a:solidFill>
                  <a:schemeClr val="tx2"/>
                </a:solidFill>
              </a:rPr>
              <a:t>2-Wet gangrene</a:t>
            </a:r>
            <a:endParaRPr lang="en-US" dirty="0" smtClean="0">
              <a:solidFill>
                <a:schemeClr val="tx2"/>
              </a:solidFill>
            </a:endParaRPr>
          </a:p>
          <a:p>
            <a:pPr algn="l"/>
            <a:r>
              <a:rPr lang="en-US" dirty="0" smtClean="0">
                <a:solidFill>
                  <a:schemeClr val="tx1"/>
                </a:solidFill>
              </a:rPr>
              <a:t>Occur in naturally wet tissues such as mouth ; bowel; cervix; and vulva. Its develop rapidly due to blockage of venous and less commonly arterial blood flow by thrombosis and embolism. The affected part is stuffed with blood which </a:t>
            </a:r>
            <a:r>
              <a:rPr lang="en-US" dirty="0" err="1" smtClean="0">
                <a:solidFill>
                  <a:schemeClr val="tx1"/>
                </a:solidFill>
              </a:rPr>
              <a:t>favours</a:t>
            </a:r>
            <a:r>
              <a:rPr lang="en-US" dirty="0" smtClean="0">
                <a:solidFill>
                  <a:schemeClr val="tx1"/>
                </a:solidFill>
              </a:rPr>
              <a:t>  the rapid growth of putrefactive bacteria. The toxic products formed by  bacteria  are absorbed causing systemic manifestation of septicemia and finally death.</a:t>
            </a:r>
          </a:p>
          <a:p>
            <a:pPr algn="l"/>
            <a:endParaRPr lang="ar-IQ" dirty="0">
              <a:solidFill>
                <a:schemeClr val="tx1"/>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28</a:t>
            </a:fld>
            <a:endParaRPr lang="ar-SA"/>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214290"/>
            <a:ext cx="8929718" cy="6643710"/>
          </a:xfrm>
        </p:spPr>
        <p:txBody>
          <a:bodyPr>
            <a:normAutofit/>
          </a:bodyPr>
          <a:lstStyle/>
          <a:p>
            <a:pPr algn="l"/>
            <a:r>
              <a:rPr lang="en-US" b="1" dirty="0" smtClean="0">
                <a:solidFill>
                  <a:schemeClr val="tx1"/>
                </a:solidFill>
              </a:rPr>
              <a:t>Morphology </a:t>
            </a:r>
            <a:endParaRPr lang="en-US" dirty="0" smtClean="0">
              <a:solidFill>
                <a:schemeClr val="tx1"/>
              </a:solidFill>
            </a:endParaRPr>
          </a:p>
          <a:p>
            <a:pPr algn="l"/>
            <a:r>
              <a:rPr lang="en-US" b="1" dirty="0" smtClean="0">
                <a:solidFill>
                  <a:schemeClr val="tx1"/>
                </a:solidFill>
              </a:rPr>
              <a:t>- Grossly</a:t>
            </a:r>
            <a:endParaRPr lang="en-US" dirty="0" smtClean="0">
              <a:solidFill>
                <a:schemeClr val="tx1"/>
              </a:solidFill>
            </a:endParaRPr>
          </a:p>
          <a:p>
            <a:pPr algn="l"/>
            <a:r>
              <a:rPr lang="en-US" dirty="0" smtClean="0">
                <a:solidFill>
                  <a:schemeClr val="tx1"/>
                </a:solidFill>
              </a:rPr>
              <a:t>The affected part is soft ; swollen ; </a:t>
            </a:r>
            <a:r>
              <a:rPr lang="en-US" dirty="0" err="1" smtClean="0">
                <a:solidFill>
                  <a:schemeClr val="tx1"/>
                </a:solidFill>
              </a:rPr>
              <a:t>putrid;rotten</a:t>
            </a:r>
            <a:r>
              <a:rPr lang="en-US" dirty="0" smtClean="0">
                <a:solidFill>
                  <a:schemeClr val="tx1"/>
                </a:solidFill>
              </a:rPr>
              <a:t>; and dark  such as gangrene of bowel due to strangulated hernia , volvulus , and </a:t>
            </a:r>
            <a:r>
              <a:rPr lang="en-US" dirty="0" err="1" smtClean="0">
                <a:solidFill>
                  <a:schemeClr val="tx1"/>
                </a:solidFill>
              </a:rPr>
              <a:t>intussuscepion</a:t>
            </a:r>
            <a:r>
              <a:rPr lang="en-US" dirty="0" smtClean="0">
                <a:solidFill>
                  <a:schemeClr val="tx1"/>
                </a:solidFill>
              </a:rPr>
              <a:t>. The part is dark due to the same mechanism in dry gangrene.</a:t>
            </a:r>
          </a:p>
          <a:p>
            <a:pPr algn="l"/>
            <a:endParaRPr lang="ar-IQ" dirty="0">
              <a:solidFill>
                <a:schemeClr val="tx1"/>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29</a:t>
            </a:fld>
            <a:endParaRPr lang="ar-S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8520" y="2852936"/>
            <a:ext cx="10153128" cy="1470025"/>
          </a:xfrm>
        </p:spPr>
        <p:txBody>
          <a:bodyPr>
            <a:normAutofit fontScale="90000"/>
          </a:bodyPr>
          <a:lstStyle/>
          <a:p>
            <a:pPr algn="l"/>
            <a:r>
              <a:rPr lang="en-US" b="1" dirty="0" smtClean="0"/>
              <a:t>Causes</a:t>
            </a:r>
            <a:r>
              <a:rPr lang="en-US" dirty="0" smtClean="0"/>
              <a:t/>
            </a:r>
            <a:br>
              <a:rPr lang="en-US" dirty="0" smtClean="0"/>
            </a:br>
            <a:r>
              <a:rPr lang="en-US" b="1" dirty="0" smtClean="0"/>
              <a:t>1-Poisons</a:t>
            </a:r>
            <a:r>
              <a:rPr lang="en-US" dirty="0" smtClean="0"/>
              <a:t>   </a:t>
            </a:r>
            <a:br>
              <a:rPr lang="en-US" dirty="0" smtClean="0"/>
            </a:br>
            <a:r>
              <a:rPr lang="en-US" dirty="0" smtClean="0"/>
              <a:t>A- Chemical poisons such as insecticides , fungicides.</a:t>
            </a:r>
            <a:br>
              <a:rPr lang="en-US" dirty="0" smtClean="0"/>
            </a:br>
            <a:r>
              <a:rPr lang="en-US" dirty="0" smtClean="0"/>
              <a:t>B- Bacterial toxins. </a:t>
            </a:r>
            <a:br>
              <a:rPr lang="en-US" dirty="0" smtClean="0"/>
            </a:br>
            <a:r>
              <a:rPr lang="en-US" dirty="0" smtClean="0"/>
              <a:t>C- Plant poisons.  </a:t>
            </a:r>
            <a:br>
              <a:rPr lang="en-US" dirty="0" smtClean="0"/>
            </a:br>
            <a:r>
              <a:rPr lang="en-US" dirty="0" smtClean="0"/>
              <a:t>D-Enterotoxins.</a:t>
            </a:r>
            <a:br>
              <a:rPr lang="en-US" dirty="0" smtClean="0"/>
            </a:br>
            <a:r>
              <a:rPr lang="en-US" b="1" dirty="0" smtClean="0"/>
              <a:t>2- loss of blood supply.</a:t>
            </a:r>
            <a:r>
              <a:rPr lang="en-US" dirty="0" smtClean="0"/>
              <a:t/>
            </a:r>
            <a:br>
              <a:rPr lang="en-US" dirty="0" smtClean="0"/>
            </a:br>
            <a:r>
              <a:rPr lang="en-US" b="1" dirty="0" smtClean="0"/>
              <a:t>3- physical agents</a:t>
            </a:r>
            <a:r>
              <a:rPr lang="en-US" dirty="0" smtClean="0"/>
              <a:t> as trauma ,burn ,radiation       , UV.</a:t>
            </a:r>
            <a:br>
              <a:rPr lang="en-US" dirty="0" smtClean="0"/>
            </a:br>
            <a:r>
              <a:rPr lang="en-US" b="1" dirty="0" smtClean="0"/>
              <a:t>4- Immunologic reaction </a:t>
            </a:r>
            <a:r>
              <a:rPr lang="en-US" dirty="0" smtClean="0"/>
              <a:t>as AG-AB reactions  </a:t>
            </a:r>
            <a:br>
              <a:rPr lang="en-US" dirty="0" smtClean="0"/>
            </a:br>
            <a:endParaRPr lang="ar-IQ"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3</a:t>
            </a:fld>
            <a:endParaRPr lang="ar-S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IQ"/>
          </a:p>
        </p:txBody>
      </p:sp>
      <p:sp>
        <p:nvSpPr>
          <p:cNvPr id="3" name="عنوان فرعي 2"/>
          <p:cNvSpPr>
            <a:spLocks noGrp="1"/>
          </p:cNvSpPr>
          <p:nvPr>
            <p:ph type="subTitle" idx="1"/>
          </p:nvPr>
        </p:nvSpPr>
        <p:spPr/>
        <p:txBody>
          <a:bodyPr/>
          <a:lstStyle/>
          <a:p>
            <a:endParaRPr lang="ar-IQ" dirty="0"/>
          </a:p>
        </p:txBody>
      </p:sp>
      <p:pic>
        <p:nvPicPr>
          <p:cNvPr id="4" name="صورة 3"/>
          <p:cNvPicPr/>
          <p:nvPr/>
        </p:nvPicPr>
        <p:blipFill>
          <a:blip r:embed="rId2"/>
          <a:srcRect/>
          <a:stretch>
            <a:fillRect/>
          </a:stretch>
        </p:blipFill>
        <p:spPr bwMode="auto">
          <a:xfrm>
            <a:off x="785786" y="500042"/>
            <a:ext cx="7032655" cy="5166698"/>
          </a:xfrm>
          <a:prstGeom prst="rect">
            <a:avLst/>
          </a:prstGeom>
          <a:noFill/>
          <a:ln w="9525">
            <a:noFill/>
            <a:miter lim="800000"/>
            <a:headEnd/>
            <a:tailEnd/>
          </a:ln>
        </p:spPr>
      </p:pic>
      <p:sp>
        <p:nvSpPr>
          <p:cNvPr id="5" name="عنصر نائب لرقم الشريحة 4"/>
          <p:cNvSpPr>
            <a:spLocks noGrp="1"/>
          </p:cNvSpPr>
          <p:nvPr>
            <p:ph type="sldNum" sz="quarter" idx="12"/>
          </p:nvPr>
        </p:nvSpPr>
        <p:spPr/>
        <p:txBody>
          <a:bodyPr/>
          <a:lstStyle/>
          <a:p>
            <a:fld id="{0B34F065-1154-456A-91E3-76DE8E75E17B}" type="slidenum">
              <a:rPr lang="ar-SA" smtClean="0"/>
              <a:pPr/>
              <a:t>30</a:t>
            </a:fld>
            <a:endParaRPr lang="ar-SA"/>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285728"/>
            <a:ext cx="9036496" cy="5353072"/>
          </a:xfrm>
        </p:spPr>
        <p:txBody>
          <a:bodyPr>
            <a:normAutofit/>
          </a:bodyPr>
          <a:lstStyle/>
          <a:p>
            <a:pPr algn="l"/>
            <a:r>
              <a:rPr lang="en-US" b="1" dirty="0" smtClean="0">
                <a:solidFill>
                  <a:schemeClr val="tx1"/>
                </a:solidFill>
              </a:rPr>
              <a:t>Microscopically</a:t>
            </a:r>
            <a:endParaRPr lang="en-US" dirty="0" smtClean="0">
              <a:solidFill>
                <a:schemeClr val="tx1"/>
              </a:solidFill>
            </a:endParaRPr>
          </a:p>
          <a:p>
            <a:pPr algn="l"/>
            <a:r>
              <a:rPr lang="en-US" dirty="0" smtClean="0">
                <a:solidFill>
                  <a:schemeClr val="tx1"/>
                </a:solidFill>
              </a:rPr>
              <a:t>- </a:t>
            </a:r>
            <a:r>
              <a:rPr lang="en-US" dirty="0" err="1" smtClean="0">
                <a:solidFill>
                  <a:schemeClr val="tx1"/>
                </a:solidFill>
              </a:rPr>
              <a:t>coagulative</a:t>
            </a:r>
            <a:r>
              <a:rPr lang="en-US" dirty="0" smtClean="0">
                <a:solidFill>
                  <a:schemeClr val="tx1"/>
                </a:solidFill>
              </a:rPr>
              <a:t> necrosis with stuffing of affected part with blood.</a:t>
            </a:r>
          </a:p>
          <a:p>
            <a:pPr algn="l"/>
            <a:r>
              <a:rPr lang="en-US" dirty="0" smtClean="0">
                <a:solidFill>
                  <a:schemeClr val="tx1"/>
                </a:solidFill>
              </a:rPr>
              <a:t>- there is ulceration of the mucosa and inflammatory infiltration.</a:t>
            </a:r>
          </a:p>
          <a:p>
            <a:pPr algn="l"/>
            <a:r>
              <a:rPr lang="en-US" dirty="0" smtClean="0">
                <a:solidFill>
                  <a:schemeClr val="tx1"/>
                </a:solidFill>
              </a:rPr>
              <a:t>- the lumen of bowel contains mucus and blood.</a:t>
            </a:r>
          </a:p>
          <a:p>
            <a:pPr algn="l"/>
            <a:r>
              <a:rPr lang="en-US" dirty="0" smtClean="0">
                <a:solidFill>
                  <a:schemeClr val="tx1"/>
                </a:solidFill>
              </a:rPr>
              <a:t>-the line between gangrenous segment and viable bowel  is generally not clear .</a:t>
            </a:r>
          </a:p>
          <a:p>
            <a:pPr algn="l"/>
            <a:endParaRPr lang="ar-IQ" dirty="0">
              <a:solidFill>
                <a:schemeClr val="tx1"/>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31</a:t>
            </a:fld>
            <a:endParaRPr lang="ar-SA"/>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endParaRPr lang="ar-IQ" dirty="0"/>
          </a:p>
        </p:txBody>
      </p:sp>
      <p:pic>
        <p:nvPicPr>
          <p:cNvPr id="3074" name="Picture 2"/>
          <p:cNvPicPr>
            <a:picLocks noChangeAspect="1" noChangeArrowheads="1"/>
          </p:cNvPicPr>
          <p:nvPr/>
        </p:nvPicPr>
        <p:blipFill>
          <a:blip r:embed="rId2"/>
          <a:srcRect/>
          <a:stretch>
            <a:fillRect/>
          </a:stretch>
        </p:blipFill>
        <p:spPr bwMode="auto">
          <a:xfrm>
            <a:off x="285720" y="428604"/>
            <a:ext cx="8643997" cy="6072230"/>
          </a:xfrm>
          <a:prstGeom prst="rect">
            <a:avLst/>
          </a:prstGeom>
          <a:noFill/>
          <a:ln w="9525">
            <a:noFill/>
            <a:miter lim="800000"/>
            <a:headEnd/>
            <a:tailEnd/>
          </a:ln>
          <a:effectLst/>
        </p:spPr>
      </p:pic>
      <p:sp>
        <p:nvSpPr>
          <p:cNvPr id="4" name="عنصر نائب لرقم الشريحة 3"/>
          <p:cNvSpPr>
            <a:spLocks noGrp="1"/>
          </p:cNvSpPr>
          <p:nvPr>
            <p:ph type="sldNum" sz="quarter" idx="12"/>
          </p:nvPr>
        </p:nvSpPr>
        <p:spPr/>
        <p:txBody>
          <a:bodyPr/>
          <a:lstStyle/>
          <a:p>
            <a:fld id="{0B34F065-1154-456A-91E3-76DE8E75E17B}" type="slidenum">
              <a:rPr lang="ar-SA" smtClean="0"/>
              <a:pPr/>
              <a:t>32</a:t>
            </a:fld>
            <a:endParaRPr lang="ar-SA"/>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001156" cy="6572272"/>
          </a:xfrm>
        </p:spPr>
        <p:txBody>
          <a:bodyPr>
            <a:normAutofit fontScale="85000" lnSpcReduction="20000"/>
          </a:bodyPr>
          <a:lstStyle/>
          <a:p>
            <a:pPr algn="l"/>
            <a:endParaRPr lang="en-US" dirty="0" smtClean="0">
              <a:solidFill>
                <a:schemeClr val="tx1"/>
              </a:solidFill>
            </a:endParaRPr>
          </a:p>
          <a:p>
            <a:r>
              <a:rPr lang="en-US" sz="3300" b="1" dirty="0" smtClean="0">
                <a:solidFill>
                  <a:schemeClr val="tx2"/>
                </a:solidFill>
              </a:rPr>
              <a:t> A- Gas gangrene</a:t>
            </a:r>
            <a:endParaRPr lang="en-US" sz="3300" dirty="0" smtClean="0">
              <a:solidFill>
                <a:schemeClr val="tx2"/>
              </a:solidFill>
            </a:endParaRPr>
          </a:p>
          <a:p>
            <a:pPr algn="l"/>
            <a:r>
              <a:rPr lang="en-US" dirty="0" smtClean="0">
                <a:solidFill>
                  <a:schemeClr val="tx1"/>
                </a:solidFill>
              </a:rPr>
              <a:t>Is special form of wet gangrene caused by gas forming gram positive </a:t>
            </a:r>
            <a:r>
              <a:rPr lang="en-US" dirty="0" err="1" smtClean="0">
                <a:solidFill>
                  <a:schemeClr val="tx1"/>
                </a:solidFill>
              </a:rPr>
              <a:t>anaeropic</a:t>
            </a:r>
            <a:r>
              <a:rPr lang="en-US" dirty="0" smtClean="0">
                <a:solidFill>
                  <a:schemeClr val="tx1"/>
                </a:solidFill>
              </a:rPr>
              <a:t>  bacteria such as clostridia which enter in to the tissue through  contaminated wounds as in muscles or complications after operation  </a:t>
            </a:r>
            <a:r>
              <a:rPr lang="en-US" b="1" dirty="0" smtClean="0">
                <a:solidFill>
                  <a:schemeClr val="tx1"/>
                </a:solidFill>
              </a:rPr>
              <a:t>.</a:t>
            </a:r>
            <a:endParaRPr lang="en-US" dirty="0" smtClean="0">
              <a:solidFill>
                <a:schemeClr val="tx1"/>
              </a:solidFill>
            </a:endParaRPr>
          </a:p>
          <a:p>
            <a:pPr algn="l"/>
            <a:r>
              <a:rPr lang="en-US" b="1" dirty="0" smtClean="0">
                <a:solidFill>
                  <a:schemeClr val="tx1"/>
                </a:solidFill>
              </a:rPr>
              <a:t>Morphology </a:t>
            </a:r>
            <a:endParaRPr lang="en-US" dirty="0" smtClean="0">
              <a:solidFill>
                <a:schemeClr val="tx1"/>
              </a:solidFill>
            </a:endParaRPr>
          </a:p>
          <a:p>
            <a:pPr algn="l"/>
            <a:r>
              <a:rPr lang="en-US" b="1" dirty="0" smtClean="0">
                <a:solidFill>
                  <a:schemeClr val="tx1"/>
                </a:solidFill>
              </a:rPr>
              <a:t>-Grossly </a:t>
            </a:r>
            <a:endParaRPr lang="en-US" dirty="0" smtClean="0">
              <a:solidFill>
                <a:schemeClr val="tx1"/>
              </a:solidFill>
            </a:endParaRPr>
          </a:p>
          <a:p>
            <a:pPr algn="l"/>
            <a:r>
              <a:rPr lang="en-US" dirty="0" smtClean="0">
                <a:solidFill>
                  <a:schemeClr val="tx1"/>
                </a:solidFill>
              </a:rPr>
              <a:t>-The affected area is swollen ,edematous, painful ,and crepitate due to accumulation of gas bubbles within the tissue.</a:t>
            </a:r>
          </a:p>
          <a:p>
            <a:pPr algn="l"/>
            <a:r>
              <a:rPr lang="en-US" dirty="0" smtClean="0">
                <a:solidFill>
                  <a:schemeClr val="tx1"/>
                </a:solidFill>
              </a:rPr>
              <a:t>- subsequently, the affected tissue becomes dark black and foul smelling</a:t>
            </a:r>
            <a:r>
              <a:rPr lang="en-US" b="1" dirty="0" smtClean="0">
                <a:solidFill>
                  <a:schemeClr val="tx1"/>
                </a:solidFill>
              </a:rPr>
              <a:t>.</a:t>
            </a:r>
            <a:endParaRPr lang="en-US" dirty="0" smtClean="0">
              <a:solidFill>
                <a:schemeClr val="tx1"/>
              </a:solidFill>
            </a:endParaRPr>
          </a:p>
          <a:p>
            <a:pPr algn="l"/>
            <a:r>
              <a:rPr lang="en-US" b="1" dirty="0" smtClean="0">
                <a:solidFill>
                  <a:schemeClr val="tx1"/>
                </a:solidFill>
              </a:rPr>
              <a:t>Microscopic </a:t>
            </a:r>
            <a:endParaRPr lang="en-US" dirty="0" smtClean="0">
              <a:solidFill>
                <a:schemeClr val="tx1"/>
              </a:solidFill>
            </a:endParaRPr>
          </a:p>
          <a:p>
            <a:pPr algn="l"/>
            <a:r>
              <a:rPr lang="en-US" dirty="0" smtClean="0">
                <a:solidFill>
                  <a:schemeClr val="tx1"/>
                </a:solidFill>
              </a:rPr>
              <a:t>- muscle fibers undergo </a:t>
            </a:r>
            <a:r>
              <a:rPr lang="en-US" dirty="0" err="1" smtClean="0">
                <a:solidFill>
                  <a:schemeClr val="tx1"/>
                </a:solidFill>
              </a:rPr>
              <a:t>coagulative</a:t>
            </a:r>
            <a:r>
              <a:rPr lang="en-US" dirty="0" smtClean="0">
                <a:solidFill>
                  <a:schemeClr val="tx1"/>
                </a:solidFill>
              </a:rPr>
              <a:t> necrosis and liquefaction.</a:t>
            </a:r>
          </a:p>
          <a:p>
            <a:pPr algn="l"/>
            <a:r>
              <a:rPr lang="en-US" dirty="0" smtClean="0">
                <a:solidFill>
                  <a:schemeClr val="tx1"/>
                </a:solidFill>
              </a:rPr>
              <a:t>- large number of gram positive bacilli can be identified .</a:t>
            </a:r>
          </a:p>
          <a:p>
            <a:pPr algn="l"/>
            <a:r>
              <a:rPr lang="en-US" dirty="0" smtClean="0">
                <a:solidFill>
                  <a:schemeClr val="tx1"/>
                </a:solidFill>
              </a:rPr>
              <a:t>- a zone of </a:t>
            </a:r>
            <a:r>
              <a:rPr lang="en-US" dirty="0" err="1" smtClean="0">
                <a:solidFill>
                  <a:schemeClr val="tx1"/>
                </a:solidFill>
              </a:rPr>
              <a:t>leuckocytes</a:t>
            </a:r>
            <a:r>
              <a:rPr lang="en-US" dirty="0" smtClean="0">
                <a:solidFill>
                  <a:schemeClr val="tx1"/>
                </a:solidFill>
              </a:rPr>
              <a:t> infiltration , edema , congestion are found.</a:t>
            </a:r>
          </a:p>
          <a:p>
            <a:pPr algn="l"/>
            <a:endParaRPr lang="ar-IQ" dirty="0">
              <a:solidFill>
                <a:schemeClr val="tx1"/>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33</a:t>
            </a:fld>
            <a:endParaRPr lang="ar-SA"/>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IQ"/>
          </a:p>
        </p:txBody>
      </p:sp>
      <p:sp>
        <p:nvSpPr>
          <p:cNvPr id="3" name="عنوان فرعي 2"/>
          <p:cNvSpPr>
            <a:spLocks noGrp="1"/>
          </p:cNvSpPr>
          <p:nvPr>
            <p:ph type="subTitle" idx="1"/>
          </p:nvPr>
        </p:nvSpPr>
        <p:spPr/>
        <p:txBody>
          <a:bodyPr/>
          <a:lstStyle/>
          <a:p>
            <a:endParaRPr lang="ar-IQ" dirty="0"/>
          </a:p>
        </p:txBody>
      </p:sp>
      <p:pic>
        <p:nvPicPr>
          <p:cNvPr id="2050" name="Picture 2"/>
          <p:cNvPicPr>
            <a:picLocks noChangeAspect="1" noChangeArrowheads="1"/>
          </p:cNvPicPr>
          <p:nvPr/>
        </p:nvPicPr>
        <p:blipFill>
          <a:blip r:embed="rId2"/>
          <a:srcRect/>
          <a:stretch>
            <a:fillRect/>
          </a:stretch>
        </p:blipFill>
        <p:spPr bwMode="auto">
          <a:xfrm>
            <a:off x="285720" y="428604"/>
            <a:ext cx="8643998" cy="3448070"/>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0B34F065-1154-456A-91E3-76DE8E75E17B}" type="slidenum">
              <a:rPr lang="ar-SA" smtClean="0"/>
              <a:pPr/>
              <a:t>34</a:t>
            </a:fld>
            <a:endParaRPr lang="ar-SA"/>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036496" cy="7101408"/>
          </a:xfrm>
        </p:spPr>
        <p:txBody>
          <a:bodyPr>
            <a:normAutofit fontScale="85000" lnSpcReduction="20000"/>
          </a:bodyPr>
          <a:lstStyle/>
          <a:p>
            <a:r>
              <a:rPr lang="en-US" b="1" dirty="0">
                <a:solidFill>
                  <a:schemeClr val="tx1"/>
                </a:solidFill>
              </a:rPr>
              <a:t>Pathological Calcification</a:t>
            </a:r>
            <a:endParaRPr lang="en-US" dirty="0">
              <a:solidFill>
                <a:schemeClr val="tx1"/>
              </a:solidFill>
            </a:endParaRPr>
          </a:p>
          <a:p>
            <a:pPr algn="l"/>
            <a:r>
              <a:rPr lang="en-US" dirty="0">
                <a:solidFill>
                  <a:schemeClr val="tx1"/>
                </a:solidFill>
              </a:rPr>
              <a:t> It is abnormal deposition of calcium salts, together with smaller amounts of iron, magnesium, and other minerals in any tissue except bones and teeth.</a:t>
            </a:r>
          </a:p>
          <a:p>
            <a:pPr algn="l"/>
            <a:r>
              <a:rPr lang="en-US" dirty="0">
                <a:solidFill>
                  <a:schemeClr val="tx1"/>
                </a:solidFill>
              </a:rPr>
              <a:t>There are two distinct types of Pathological calcification:-</a:t>
            </a:r>
          </a:p>
          <a:p>
            <a:pPr algn="l"/>
            <a:r>
              <a:rPr lang="en-US" b="1" dirty="0">
                <a:solidFill>
                  <a:schemeClr val="tx1"/>
                </a:solidFill>
              </a:rPr>
              <a:t>1-</a:t>
            </a:r>
            <a:r>
              <a:rPr lang="en-US" b="1" i="1" dirty="0">
                <a:solidFill>
                  <a:schemeClr val="tx1"/>
                </a:solidFill>
              </a:rPr>
              <a:t> </a:t>
            </a:r>
            <a:r>
              <a:rPr lang="en-US" b="1" dirty="0">
                <a:solidFill>
                  <a:schemeClr val="tx1"/>
                </a:solidFill>
              </a:rPr>
              <a:t>Dystrophic calcification</a:t>
            </a:r>
            <a:endParaRPr lang="en-US" dirty="0">
              <a:solidFill>
                <a:schemeClr val="tx1"/>
              </a:solidFill>
            </a:endParaRPr>
          </a:p>
          <a:p>
            <a:pPr algn="l"/>
            <a:r>
              <a:rPr lang="en-US" dirty="0">
                <a:solidFill>
                  <a:schemeClr val="tx1"/>
                </a:solidFill>
              </a:rPr>
              <a:t>Characterized by deposition of calcium salts in </a:t>
            </a:r>
            <a:r>
              <a:rPr lang="en-US" dirty="0">
                <a:solidFill>
                  <a:srgbClr val="FF0000"/>
                </a:solidFill>
              </a:rPr>
              <a:t>dead or degenerated   tissues</a:t>
            </a:r>
            <a:r>
              <a:rPr lang="en-US" dirty="0">
                <a:solidFill>
                  <a:schemeClr val="tx1"/>
                </a:solidFill>
              </a:rPr>
              <a:t> with </a:t>
            </a:r>
            <a:r>
              <a:rPr lang="en-US" dirty="0">
                <a:solidFill>
                  <a:srgbClr val="FF0000"/>
                </a:solidFill>
              </a:rPr>
              <a:t>normal calcium metabolism and normal  serum calcium levels</a:t>
            </a:r>
            <a:r>
              <a:rPr lang="en-US" dirty="0">
                <a:solidFill>
                  <a:schemeClr val="tx1"/>
                </a:solidFill>
              </a:rPr>
              <a:t>.</a:t>
            </a:r>
          </a:p>
          <a:p>
            <a:pPr algn="l"/>
            <a:r>
              <a:rPr lang="en-US" dirty="0">
                <a:solidFill>
                  <a:schemeClr val="tx1"/>
                </a:solidFill>
              </a:rPr>
              <a:t>Dystrophic calcification is encountered in areas of necrosis of any type . It is visible in advanced atherosclerosis, associated with intimal injury in the aorta and large arteries and characterized by  </a:t>
            </a:r>
            <a:r>
              <a:rPr lang="en-US" dirty="0" smtClean="0">
                <a:solidFill>
                  <a:schemeClr val="tx1"/>
                </a:solidFill>
              </a:rPr>
              <a:t>accumulation </a:t>
            </a:r>
            <a:r>
              <a:rPr lang="en-US" dirty="0">
                <a:solidFill>
                  <a:schemeClr val="tx1"/>
                </a:solidFill>
              </a:rPr>
              <a:t>of lipids. Although dystrophic calcification may be an incidental finding indicating past cell injury, it may also be a cause of organ dysfunction. For example, calcification can develop in aging or damaged heart valves, resulting in severely compromised valve motion. Dystrophic calcification of the aortic valves is an important cause of aortic stenosis in the elderly persons.</a:t>
            </a:r>
            <a:endParaRPr lang="ar-IQ" dirty="0">
              <a:solidFill>
                <a:schemeClr val="tx1"/>
              </a:solidFill>
            </a:endParaRPr>
          </a:p>
          <a:p>
            <a:endParaRPr lang="ar-IQ"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35</a:t>
            </a:fld>
            <a:endParaRPr lang="ar-SA"/>
          </a:p>
        </p:txBody>
      </p:sp>
    </p:spTree>
    <p:extLst>
      <p:ext uri="{BB962C8B-B14F-4D97-AF65-F5344CB8AC3E}">
        <p14:creationId xmlns:p14="http://schemas.microsoft.com/office/powerpoint/2010/main" val="2043985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07504" y="4941168"/>
            <a:ext cx="8928992" cy="1728192"/>
          </a:xfrm>
        </p:spPr>
        <p:txBody>
          <a:bodyPr>
            <a:normAutofit fontScale="77500" lnSpcReduction="20000"/>
          </a:bodyPr>
          <a:lstStyle/>
          <a:p>
            <a:pPr algn="l"/>
            <a:r>
              <a:rPr lang="en-US" dirty="0">
                <a:solidFill>
                  <a:schemeClr val="tx1"/>
                </a:solidFill>
              </a:rPr>
              <a:t>Calcification of the aortic valve. the unopened aortic valve in a heart with calcific aortic stenosis. The semilunar cusps are thickened and fibrotic. Behind each cusp are large, irregular masses of dystrophic calcification that will prevent normal opening of the cusps</a:t>
            </a:r>
          </a:p>
          <a:p>
            <a:endParaRPr lang="ar-IQ" dirty="0"/>
          </a:p>
          <a:p>
            <a:endParaRPr lang="ar-IQ"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36</a:t>
            </a:fld>
            <a:endParaRPr lang="ar-S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263" y="0"/>
            <a:ext cx="6211887"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833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741368"/>
          </a:xfrm>
        </p:spPr>
        <p:txBody>
          <a:bodyPr>
            <a:normAutofit fontScale="77500" lnSpcReduction="20000"/>
          </a:bodyPr>
          <a:lstStyle/>
          <a:p>
            <a:pPr algn="l"/>
            <a:r>
              <a:rPr lang="en-US" b="1" dirty="0">
                <a:solidFill>
                  <a:schemeClr val="tx1"/>
                </a:solidFill>
              </a:rPr>
              <a:t>pathogenesis of dystrophic calcification</a:t>
            </a:r>
            <a:r>
              <a:rPr lang="en-US" b="1" dirty="0"/>
              <a:t> </a:t>
            </a:r>
            <a:endParaRPr lang="en-US" dirty="0">
              <a:solidFill>
                <a:schemeClr val="tx1"/>
              </a:solidFill>
            </a:endParaRPr>
          </a:p>
          <a:p>
            <a:pPr algn="l"/>
            <a:r>
              <a:rPr lang="en-US" dirty="0">
                <a:solidFill>
                  <a:schemeClr val="tx1"/>
                </a:solidFill>
              </a:rPr>
              <a:t>The pathogenesis of dystrophic calcification involves </a:t>
            </a:r>
            <a:r>
              <a:rPr lang="en-US" b="1" i="1" dirty="0">
                <a:solidFill>
                  <a:schemeClr val="tx1"/>
                </a:solidFill>
              </a:rPr>
              <a:t>initiation</a:t>
            </a:r>
            <a:r>
              <a:rPr lang="en-US" dirty="0">
                <a:solidFill>
                  <a:schemeClr val="tx1"/>
                </a:solidFill>
              </a:rPr>
              <a:t>  and </a:t>
            </a:r>
            <a:r>
              <a:rPr lang="en-US" b="1" i="1" dirty="0">
                <a:solidFill>
                  <a:schemeClr val="tx1"/>
                </a:solidFill>
              </a:rPr>
              <a:t>propagation</a:t>
            </a:r>
            <a:r>
              <a:rPr lang="en-US" i="1" dirty="0">
                <a:solidFill>
                  <a:schemeClr val="tx1"/>
                </a:solidFill>
              </a:rPr>
              <a:t>,</a:t>
            </a:r>
            <a:r>
              <a:rPr lang="en-US" dirty="0">
                <a:solidFill>
                  <a:schemeClr val="tx1"/>
                </a:solidFill>
              </a:rPr>
              <a:t> both of which may be either intracellular or extracellular . </a:t>
            </a:r>
            <a:r>
              <a:rPr lang="en-US" dirty="0" smtClean="0">
                <a:solidFill>
                  <a:schemeClr val="tx1"/>
                </a:solidFill>
              </a:rPr>
              <a:t>The end </a:t>
            </a:r>
            <a:r>
              <a:rPr lang="en-US" dirty="0">
                <a:solidFill>
                  <a:schemeClr val="tx1"/>
                </a:solidFill>
              </a:rPr>
              <a:t>product is the formation of </a:t>
            </a:r>
            <a:r>
              <a:rPr lang="en-US" b="1" dirty="0">
                <a:solidFill>
                  <a:schemeClr val="tx1"/>
                </a:solidFill>
              </a:rPr>
              <a:t>crystalline </a:t>
            </a:r>
            <a:r>
              <a:rPr lang="en-US" b="1" i="1" dirty="0">
                <a:solidFill>
                  <a:schemeClr val="tx1"/>
                </a:solidFill>
              </a:rPr>
              <a:t>calcium phosphate</a:t>
            </a:r>
            <a:r>
              <a:rPr lang="en-US" b="1" dirty="0">
                <a:solidFill>
                  <a:schemeClr val="tx1"/>
                </a:solidFill>
              </a:rPr>
              <a:t>  </a:t>
            </a:r>
            <a:r>
              <a:rPr lang="en-US" dirty="0">
                <a:solidFill>
                  <a:schemeClr val="tx1"/>
                </a:solidFill>
              </a:rPr>
              <a:t>which formed by reaction of phosphate ions with calcium ions.</a:t>
            </a:r>
          </a:p>
          <a:p>
            <a:pPr algn="l"/>
            <a:r>
              <a:rPr lang="en-US" dirty="0">
                <a:solidFill>
                  <a:schemeClr val="tx1"/>
                </a:solidFill>
              </a:rPr>
              <a:t>Its involves two steps:-</a:t>
            </a:r>
          </a:p>
          <a:p>
            <a:pPr algn="l"/>
            <a:r>
              <a:rPr lang="en-US" b="1" dirty="0">
                <a:solidFill>
                  <a:schemeClr val="tx1"/>
                </a:solidFill>
              </a:rPr>
              <a:t>1- </a:t>
            </a:r>
            <a:r>
              <a:rPr lang="en-US" b="1" i="1" dirty="0">
                <a:solidFill>
                  <a:schemeClr val="tx1"/>
                </a:solidFill>
              </a:rPr>
              <a:t> Initiation</a:t>
            </a:r>
            <a:r>
              <a:rPr lang="en-US" b="1" dirty="0">
                <a:solidFill>
                  <a:schemeClr val="tx1"/>
                </a:solidFill>
              </a:rPr>
              <a:t>  </a:t>
            </a:r>
          </a:p>
          <a:p>
            <a:pPr algn="l"/>
            <a:r>
              <a:rPr lang="en-US" b="1" dirty="0">
                <a:solidFill>
                  <a:schemeClr val="tx1"/>
                </a:solidFill>
              </a:rPr>
              <a:t>- Initiation in extracellular </a:t>
            </a:r>
            <a:r>
              <a:rPr lang="en-US" dirty="0">
                <a:solidFill>
                  <a:schemeClr val="tx1"/>
                </a:solidFill>
              </a:rPr>
              <a:t>sites occurs in membrane-bound </a:t>
            </a:r>
            <a:r>
              <a:rPr lang="en-US" dirty="0" smtClean="0">
                <a:solidFill>
                  <a:schemeClr val="tx1"/>
                </a:solidFill>
              </a:rPr>
              <a:t>vesicles.  calcium </a:t>
            </a:r>
            <a:r>
              <a:rPr lang="en-US" dirty="0">
                <a:solidFill>
                  <a:schemeClr val="tx1"/>
                </a:solidFill>
              </a:rPr>
              <a:t>is initially concentrated in these vesicles by its affinity for membrane phospholipids, while phosphates accumulate as a result of the action of membrane-bound phosphatases . </a:t>
            </a:r>
          </a:p>
          <a:p>
            <a:pPr algn="l">
              <a:buFontTx/>
              <a:buChar char="-"/>
            </a:pPr>
            <a:r>
              <a:rPr lang="en-US" b="1" dirty="0">
                <a:solidFill>
                  <a:schemeClr val="tx1"/>
                </a:solidFill>
              </a:rPr>
              <a:t>- Initiation of intracellular </a:t>
            </a:r>
            <a:r>
              <a:rPr lang="en-US" dirty="0">
                <a:solidFill>
                  <a:schemeClr val="tx1"/>
                </a:solidFill>
              </a:rPr>
              <a:t>calcification occurs in the mitochondria of dead cells that have lost their ability to regulate intracellular calcium. </a:t>
            </a:r>
          </a:p>
          <a:p>
            <a:pPr algn="l"/>
            <a:r>
              <a:rPr lang="en-US" b="1" dirty="0">
                <a:solidFill>
                  <a:schemeClr val="tx1"/>
                </a:solidFill>
              </a:rPr>
              <a:t>2- </a:t>
            </a:r>
            <a:r>
              <a:rPr lang="en-US" b="1" i="1" dirty="0">
                <a:solidFill>
                  <a:schemeClr val="tx1"/>
                </a:solidFill>
              </a:rPr>
              <a:t>Propagation</a:t>
            </a:r>
            <a:endParaRPr lang="en-US" b="1" dirty="0">
              <a:solidFill>
                <a:schemeClr val="tx1"/>
              </a:solidFill>
            </a:endParaRPr>
          </a:p>
          <a:p>
            <a:pPr algn="l"/>
            <a:r>
              <a:rPr lang="en-US" dirty="0">
                <a:solidFill>
                  <a:schemeClr val="tx1"/>
                </a:solidFill>
              </a:rPr>
              <a:t>After initiation in either location, propagation of crystal formation occurs.</a:t>
            </a:r>
            <a:endParaRPr lang="ar-IQ" dirty="0">
              <a:solidFill>
                <a:schemeClr val="tx1"/>
              </a:solidFill>
            </a:endParaRPr>
          </a:p>
          <a:p>
            <a:endParaRPr lang="ar-IQ"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37</a:t>
            </a:fld>
            <a:endParaRPr lang="ar-SA"/>
          </a:p>
        </p:txBody>
      </p:sp>
    </p:spTree>
    <p:extLst>
      <p:ext uri="{BB962C8B-B14F-4D97-AF65-F5344CB8AC3E}">
        <p14:creationId xmlns:p14="http://schemas.microsoft.com/office/powerpoint/2010/main" val="795491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0"/>
            <a:ext cx="9144000" cy="6858000"/>
          </a:xfrm>
        </p:spPr>
        <p:txBody>
          <a:bodyPr>
            <a:normAutofit fontScale="92500" lnSpcReduction="20000"/>
          </a:bodyPr>
          <a:lstStyle/>
          <a:p>
            <a:pPr algn="l"/>
            <a:r>
              <a:rPr lang="en-US" b="1" dirty="0">
                <a:solidFill>
                  <a:schemeClr val="tx1"/>
                </a:solidFill>
              </a:rPr>
              <a:t>2- Metastatic calcification</a:t>
            </a:r>
            <a:endParaRPr lang="en-US" dirty="0">
              <a:solidFill>
                <a:schemeClr val="tx1"/>
              </a:solidFill>
            </a:endParaRPr>
          </a:p>
          <a:p>
            <a:pPr algn="l"/>
            <a:r>
              <a:rPr lang="en-US" dirty="0">
                <a:solidFill>
                  <a:schemeClr val="tx1"/>
                </a:solidFill>
              </a:rPr>
              <a:t>Characterized by deposition of calcium salts in </a:t>
            </a:r>
            <a:r>
              <a:rPr lang="en-US" dirty="0">
                <a:solidFill>
                  <a:srgbClr val="FF0000"/>
                </a:solidFill>
              </a:rPr>
              <a:t>normal tissues</a:t>
            </a:r>
            <a:r>
              <a:rPr lang="en-US" dirty="0">
                <a:solidFill>
                  <a:schemeClr val="tx1"/>
                </a:solidFill>
              </a:rPr>
              <a:t> due to </a:t>
            </a:r>
            <a:r>
              <a:rPr lang="en-US" dirty="0">
                <a:solidFill>
                  <a:srgbClr val="FF0000"/>
                </a:solidFill>
              </a:rPr>
              <a:t>defect in calcium metabolism (</a:t>
            </a:r>
            <a:r>
              <a:rPr lang="en-US" dirty="0" err="1">
                <a:solidFill>
                  <a:srgbClr val="FF0000"/>
                </a:solidFill>
              </a:rPr>
              <a:t>hypercalcemia</a:t>
            </a:r>
            <a:r>
              <a:rPr lang="en-US" dirty="0">
                <a:solidFill>
                  <a:schemeClr val="tx1"/>
                </a:solidFill>
              </a:rPr>
              <a:t>)</a:t>
            </a:r>
          </a:p>
          <a:p>
            <a:pPr algn="l"/>
            <a:r>
              <a:rPr lang="en-US" dirty="0">
                <a:solidFill>
                  <a:schemeClr val="tx1"/>
                </a:solidFill>
              </a:rPr>
              <a:t>The four major causes of </a:t>
            </a:r>
            <a:r>
              <a:rPr lang="en-US" dirty="0" err="1">
                <a:solidFill>
                  <a:schemeClr val="tx1"/>
                </a:solidFill>
              </a:rPr>
              <a:t>hypercalcemia</a:t>
            </a:r>
            <a:r>
              <a:rPr lang="en-US" dirty="0">
                <a:solidFill>
                  <a:schemeClr val="tx1"/>
                </a:solidFill>
              </a:rPr>
              <a:t> are </a:t>
            </a:r>
          </a:p>
          <a:p>
            <a:pPr algn="l"/>
            <a:r>
              <a:rPr lang="en-US" dirty="0">
                <a:solidFill>
                  <a:schemeClr val="tx1"/>
                </a:solidFill>
              </a:rPr>
              <a:t>(1) </a:t>
            </a:r>
            <a:r>
              <a:rPr lang="en-US" i="1" dirty="0">
                <a:solidFill>
                  <a:schemeClr val="tx1"/>
                </a:solidFill>
              </a:rPr>
              <a:t>increased secretion of parathyroid hormone,</a:t>
            </a:r>
            <a:r>
              <a:rPr lang="en-US" dirty="0">
                <a:solidFill>
                  <a:schemeClr val="tx1"/>
                </a:solidFill>
              </a:rPr>
              <a:t> due to either primary parathyroid tumors or production of parathyroid hormone-related protein by other malignant tumors.</a:t>
            </a:r>
          </a:p>
          <a:p>
            <a:pPr algn="l"/>
            <a:r>
              <a:rPr lang="en-US" dirty="0">
                <a:solidFill>
                  <a:schemeClr val="tx1"/>
                </a:solidFill>
              </a:rPr>
              <a:t> (2) </a:t>
            </a:r>
            <a:r>
              <a:rPr lang="en-US" i="1" dirty="0">
                <a:solidFill>
                  <a:schemeClr val="tx1"/>
                </a:solidFill>
              </a:rPr>
              <a:t>destruction of bone</a:t>
            </a:r>
            <a:r>
              <a:rPr lang="en-US" dirty="0">
                <a:solidFill>
                  <a:schemeClr val="tx1"/>
                </a:solidFill>
              </a:rPr>
              <a:t> due to the effects of accelerated turnover (e.g., </a:t>
            </a:r>
            <a:r>
              <a:rPr lang="en-US" i="1" dirty="0">
                <a:solidFill>
                  <a:schemeClr val="tx1"/>
                </a:solidFill>
              </a:rPr>
              <a:t>Paget disease</a:t>
            </a:r>
            <a:r>
              <a:rPr lang="en-US" dirty="0">
                <a:solidFill>
                  <a:schemeClr val="tx1"/>
                </a:solidFill>
              </a:rPr>
              <a:t>), immobilization, or tumors (increased bone catabolism associated with multiple myeloma, leukemia).</a:t>
            </a:r>
          </a:p>
          <a:p>
            <a:pPr algn="l"/>
            <a:r>
              <a:rPr lang="en-US" dirty="0">
                <a:solidFill>
                  <a:schemeClr val="tx1"/>
                </a:solidFill>
              </a:rPr>
              <a:t> (3) </a:t>
            </a:r>
            <a:r>
              <a:rPr lang="en-US" i="1" dirty="0" smtClean="0">
                <a:solidFill>
                  <a:schemeClr val="tx1"/>
                </a:solidFill>
              </a:rPr>
              <a:t>Vitamin </a:t>
            </a:r>
            <a:r>
              <a:rPr lang="en-US" i="1" dirty="0">
                <a:solidFill>
                  <a:schemeClr val="tx1"/>
                </a:solidFill>
              </a:rPr>
              <a:t>D</a:t>
            </a:r>
            <a:r>
              <a:rPr lang="en-US" dirty="0">
                <a:solidFill>
                  <a:schemeClr val="tx1"/>
                </a:solidFill>
              </a:rPr>
              <a:t>-</a:t>
            </a:r>
            <a:r>
              <a:rPr lang="en-US" i="1" dirty="0">
                <a:solidFill>
                  <a:schemeClr val="tx1"/>
                </a:solidFill>
              </a:rPr>
              <a:t>related disorders</a:t>
            </a:r>
            <a:r>
              <a:rPr lang="en-US" dirty="0">
                <a:solidFill>
                  <a:schemeClr val="tx1"/>
                </a:solidFill>
              </a:rPr>
              <a:t> including vitamin D intoxication and </a:t>
            </a:r>
            <a:r>
              <a:rPr lang="en-US" i="1" dirty="0" err="1" smtClean="0">
                <a:solidFill>
                  <a:schemeClr val="tx1"/>
                </a:solidFill>
              </a:rPr>
              <a:t>sarcoidosis</a:t>
            </a:r>
            <a:r>
              <a:rPr lang="en-US" i="1" dirty="0" smtClean="0">
                <a:solidFill>
                  <a:schemeClr val="tx1"/>
                </a:solidFill>
              </a:rPr>
              <a:t>.</a:t>
            </a:r>
            <a:endParaRPr lang="en-US" dirty="0">
              <a:solidFill>
                <a:schemeClr val="tx1"/>
              </a:solidFill>
            </a:endParaRPr>
          </a:p>
          <a:p>
            <a:pPr algn="l"/>
            <a:r>
              <a:rPr lang="en-US" dirty="0">
                <a:solidFill>
                  <a:schemeClr val="tx1"/>
                </a:solidFill>
              </a:rPr>
              <a:t> (4) </a:t>
            </a:r>
            <a:r>
              <a:rPr lang="en-US" i="1" dirty="0">
                <a:solidFill>
                  <a:schemeClr val="tx1"/>
                </a:solidFill>
              </a:rPr>
              <a:t>renal failure,</a:t>
            </a:r>
            <a:r>
              <a:rPr lang="en-US" dirty="0">
                <a:solidFill>
                  <a:schemeClr val="tx1"/>
                </a:solidFill>
              </a:rPr>
              <a:t> in which phosphate retention leads to </a:t>
            </a:r>
            <a:r>
              <a:rPr lang="en-US" i="1" dirty="0">
                <a:solidFill>
                  <a:schemeClr val="tx1"/>
                </a:solidFill>
              </a:rPr>
              <a:t>secondary hyperparathyroidism</a:t>
            </a:r>
            <a:endParaRPr lang="ar-IQ" dirty="0">
              <a:solidFill>
                <a:schemeClr val="tx1"/>
              </a:solidFill>
            </a:endParaRPr>
          </a:p>
          <a:p>
            <a:endParaRPr lang="ar-IQ"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38</a:t>
            </a:fld>
            <a:endParaRPr lang="ar-SA"/>
          </a:p>
        </p:txBody>
      </p:sp>
    </p:spTree>
    <p:extLst>
      <p:ext uri="{BB962C8B-B14F-4D97-AF65-F5344CB8AC3E}">
        <p14:creationId xmlns:p14="http://schemas.microsoft.com/office/powerpoint/2010/main" val="144372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79512" y="188640"/>
            <a:ext cx="8964488" cy="6669360"/>
          </a:xfrm>
        </p:spPr>
        <p:txBody>
          <a:bodyPr>
            <a:normAutofit fontScale="92500"/>
          </a:bodyPr>
          <a:lstStyle/>
          <a:p>
            <a:pPr algn="l"/>
            <a:r>
              <a:rPr lang="en-US" b="1" dirty="0" smtClean="0">
                <a:solidFill>
                  <a:schemeClr val="tx1"/>
                </a:solidFill>
              </a:rPr>
              <a:t>Morphology</a:t>
            </a:r>
          </a:p>
          <a:p>
            <a:pPr algn="l"/>
            <a:r>
              <a:rPr lang="en-US" b="1" dirty="0" smtClean="0">
                <a:solidFill>
                  <a:srgbClr val="FF0000"/>
                </a:solidFill>
              </a:rPr>
              <a:t>-Cytoplasmic changes</a:t>
            </a:r>
            <a:r>
              <a:rPr lang="en-US" dirty="0">
                <a:solidFill>
                  <a:schemeClr val="tx1"/>
                </a:solidFill>
              </a:rPr>
              <a:t/>
            </a:r>
            <a:br>
              <a:rPr lang="en-US" dirty="0">
                <a:solidFill>
                  <a:schemeClr val="tx1"/>
                </a:solidFill>
              </a:rPr>
            </a:br>
            <a:r>
              <a:rPr lang="en-US" dirty="0">
                <a:solidFill>
                  <a:schemeClr val="tx1"/>
                </a:solidFill>
              </a:rPr>
              <a:t>1-The necrotic cells show increased eosinophilia (i.e., pink staining from the eosin dye, the "E" in "H&amp;E"). This is attributable in part to increased binding of eosin to denatured cytoplasmic proteins and in part to loss of the </a:t>
            </a:r>
            <a:r>
              <a:rPr lang="en-US" dirty="0" err="1">
                <a:solidFill>
                  <a:schemeClr val="tx1"/>
                </a:solidFill>
              </a:rPr>
              <a:t>basophilia</a:t>
            </a:r>
            <a:r>
              <a:rPr lang="en-US" dirty="0">
                <a:solidFill>
                  <a:schemeClr val="tx1"/>
                </a:solidFill>
              </a:rPr>
              <a:t> that is normally imparted by the ribonucleic acid (RNA) in the cytoplasm (</a:t>
            </a:r>
            <a:r>
              <a:rPr lang="en-US" dirty="0" err="1">
                <a:solidFill>
                  <a:schemeClr val="tx1"/>
                </a:solidFill>
              </a:rPr>
              <a:t>basophilia</a:t>
            </a:r>
            <a:r>
              <a:rPr lang="en-US" dirty="0">
                <a:solidFill>
                  <a:schemeClr val="tx1"/>
                </a:solidFill>
              </a:rPr>
              <a:t> is the blue staining from the </a:t>
            </a:r>
            <a:r>
              <a:rPr lang="en-US" dirty="0" err="1">
                <a:solidFill>
                  <a:schemeClr val="tx1"/>
                </a:solidFill>
              </a:rPr>
              <a:t>hematoxylin</a:t>
            </a:r>
            <a:r>
              <a:rPr lang="en-US" dirty="0">
                <a:solidFill>
                  <a:schemeClr val="tx1"/>
                </a:solidFill>
              </a:rPr>
              <a:t> dye, the "H" in "H&amp;E").</a:t>
            </a:r>
            <a:br>
              <a:rPr lang="en-US" dirty="0">
                <a:solidFill>
                  <a:schemeClr val="tx1"/>
                </a:solidFill>
              </a:rPr>
            </a:br>
            <a:r>
              <a:rPr lang="en-US" dirty="0">
                <a:solidFill>
                  <a:schemeClr val="tx1"/>
                </a:solidFill>
              </a:rPr>
              <a:t>2- The cell may have a more glassy homogeneous appearance than viable cells .</a:t>
            </a:r>
            <a:br>
              <a:rPr lang="en-US" dirty="0">
                <a:solidFill>
                  <a:schemeClr val="tx1"/>
                </a:solidFill>
              </a:rPr>
            </a:br>
            <a:r>
              <a:rPr lang="en-US" dirty="0">
                <a:solidFill>
                  <a:schemeClr val="tx1"/>
                </a:solidFill>
              </a:rPr>
              <a:t>3- When enzymes have digested the cytoplasmic organelles, the cytoplasm becomes vacuolated and appears </a:t>
            </a:r>
            <a:r>
              <a:rPr lang="en-US" b="1" dirty="0">
                <a:solidFill>
                  <a:schemeClr val="tx1"/>
                </a:solidFill>
              </a:rPr>
              <a:t>moth eaten</a:t>
            </a:r>
            <a:endParaRPr lang="ar-IQ" b="1" dirty="0">
              <a:solidFill>
                <a:schemeClr val="tx1"/>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4</a:t>
            </a:fld>
            <a:endParaRPr lang="ar-SA"/>
          </a:p>
        </p:txBody>
      </p:sp>
    </p:spTree>
    <p:extLst>
      <p:ext uri="{BB962C8B-B14F-4D97-AF65-F5344CB8AC3E}">
        <p14:creationId xmlns:p14="http://schemas.microsoft.com/office/powerpoint/2010/main" val="2135916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9512" y="3429000"/>
            <a:ext cx="8964488" cy="864096"/>
          </a:xfrm>
        </p:spPr>
        <p:txBody>
          <a:bodyPr>
            <a:normAutofit fontScale="90000"/>
          </a:bodyPr>
          <a:lstStyle/>
          <a:p>
            <a:pPr algn="l"/>
            <a:r>
              <a:rPr lang="en-US" sz="3600" b="1" dirty="0" smtClean="0">
                <a:solidFill>
                  <a:srgbClr val="FF0000"/>
                </a:solidFill>
              </a:rPr>
              <a:t>Nuclear changes</a:t>
            </a:r>
            <a:br>
              <a:rPr lang="en-US" sz="3600" b="1" dirty="0" smtClean="0">
                <a:solidFill>
                  <a:srgbClr val="FF0000"/>
                </a:solidFill>
              </a:rPr>
            </a:br>
            <a:r>
              <a:rPr lang="en-US" sz="3600" b="1" dirty="0" smtClean="0"/>
              <a:t>occur  due to breakdown of DNA and chromatin  which include </a:t>
            </a:r>
            <a:r>
              <a:rPr lang="en-US" sz="3600" b="1" dirty="0"/>
              <a:t>:-</a:t>
            </a:r>
            <a:br>
              <a:rPr lang="en-US" sz="3600" b="1" dirty="0"/>
            </a:br>
            <a:r>
              <a:rPr lang="en-US" sz="3600" b="1" dirty="0" smtClean="0"/>
              <a:t>A- </a:t>
            </a:r>
            <a:r>
              <a:rPr lang="en-US" sz="3600" b="1" dirty="0" err="1" smtClean="0"/>
              <a:t>pyknosis</a:t>
            </a:r>
            <a:r>
              <a:rPr lang="en-US" sz="3600" b="1" dirty="0" smtClean="0"/>
              <a:t> ,</a:t>
            </a:r>
            <a:r>
              <a:rPr lang="en-US" sz="3600" dirty="0" smtClean="0"/>
              <a:t> characterized by nuclear shrinkage and increased </a:t>
            </a:r>
            <a:r>
              <a:rPr lang="en-US" sz="3600" dirty="0" err="1" smtClean="0"/>
              <a:t>basophilia</a:t>
            </a:r>
            <a:r>
              <a:rPr lang="en-US" sz="3600" dirty="0" smtClean="0"/>
              <a:t>; the DNA condenses into a solid shrunken mass.</a:t>
            </a:r>
            <a:br>
              <a:rPr lang="en-US" sz="3600" dirty="0" smtClean="0"/>
            </a:br>
            <a:r>
              <a:rPr lang="en-US" sz="3600" b="1" dirty="0" smtClean="0"/>
              <a:t>B-</a:t>
            </a:r>
            <a:r>
              <a:rPr lang="en-US" sz="3600" dirty="0" smtClean="0"/>
              <a:t> </a:t>
            </a:r>
            <a:r>
              <a:rPr lang="en-US" sz="3600" b="1" dirty="0" err="1" smtClean="0"/>
              <a:t>karyorrhexis</a:t>
            </a:r>
            <a:r>
              <a:rPr lang="en-US" sz="3600" b="1" dirty="0" smtClean="0"/>
              <a:t> ,</a:t>
            </a:r>
            <a:r>
              <a:rPr lang="en-US" sz="3600" dirty="0" smtClean="0"/>
              <a:t> the </a:t>
            </a:r>
            <a:r>
              <a:rPr lang="en-US" sz="3600" dirty="0" err="1" smtClean="0"/>
              <a:t>pyknotic</a:t>
            </a:r>
            <a:r>
              <a:rPr lang="en-US" sz="3600" dirty="0" smtClean="0"/>
              <a:t> nucleus undergoes fragmentation.  </a:t>
            </a:r>
            <a:br>
              <a:rPr lang="en-US" sz="3600" dirty="0" smtClean="0"/>
            </a:br>
            <a:r>
              <a:rPr lang="en-US" sz="3600" b="1" dirty="0" smtClean="0"/>
              <a:t>C- </a:t>
            </a:r>
            <a:r>
              <a:rPr lang="en-US" sz="3600" b="1" dirty="0" err="1" smtClean="0"/>
              <a:t>karyolysis</a:t>
            </a:r>
            <a:r>
              <a:rPr lang="en-US" sz="3600" b="1" dirty="0" smtClean="0"/>
              <a:t>:- </a:t>
            </a:r>
            <a:r>
              <a:rPr lang="en-US" sz="3600" dirty="0"/>
              <a:t>The </a:t>
            </a:r>
            <a:r>
              <a:rPr lang="en-US" sz="3600" dirty="0" err="1"/>
              <a:t>basophilia</a:t>
            </a:r>
            <a:r>
              <a:rPr lang="en-US" sz="3600" dirty="0"/>
              <a:t> of the chromatin may fade, presumably secondary to </a:t>
            </a:r>
            <a:r>
              <a:rPr lang="en-US" sz="3600" dirty="0" err="1"/>
              <a:t>deoxyribonuclease</a:t>
            </a:r>
            <a:r>
              <a:rPr lang="en-US" sz="3600" dirty="0"/>
              <a:t> (</a:t>
            </a:r>
            <a:r>
              <a:rPr lang="en-US" sz="3600" dirty="0" err="1"/>
              <a:t>DNase</a:t>
            </a:r>
            <a:r>
              <a:rPr lang="en-US" sz="3600" dirty="0"/>
              <a:t>) activity </a:t>
            </a:r>
            <a:r>
              <a:rPr lang="en-US" sz="3600" dirty="0" smtClean="0"/>
              <a:t>.</a:t>
            </a:r>
            <a:br>
              <a:rPr lang="en-US" sz="3600" dirty="0" smtClean="0"/>
            </a:br>
            <a:r>
              <a:rPr lang="en-US" sz="3600" dirty="0" smtClean="0"/>
              <a:t> </a:t>
            </a:r>
            <a:r>
              <a:rPr lang="en-US" sz="3600" dirty="0"/>
              <a:t>In 1 to 2 days, the nucleus in a dead cell may</a:t>
            </a:r>
            <a:br>
              <a:rPr lang="en-US" sz="3600" dirty="0"/>
            </a:br>
            <a:r>
              <a:rPr lang="en-US" sz="3600" dirty="0"/>
              <a:t>completely disappear.</a:t>
            </a:r>
            <a:br>
              <a:rPr lang="en-US" sz="3600" dirty="0"/>
            </a:br>
            <a:r>
              <a:rPr lang="en-US" dirty="0"/>
              <a:t/>
            </a:r>
            <a:br>
              <a:rPr lang="en-US" dirty="0"/>
            </a:br>
            <a:r>
              <a:rPr lang="en-US" sz="4000" dirty="0" smtClean="0"/>
              <a:t>.</a:t>
            </a:r>
            <a:endParaRPr lang="ar-IQ" sz="4000" dirty="0"/>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5</a:t>
            </a:fld>
            <a:endParaRPr lang="ar-S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692696"/>
            <a:ext cx="9144000" cy="5040560"/>
          </a:xfrm>
        </p:spPr>
        <p:txBody>
          <a:bodyPr>
            <a:normAutofit fontScale="90000"/>
          </a:bodyPr>
          <a:lstStyle/>
          <a:p>
            <a:pPr algn="l"/>
            <a:r>
              <a:rPr lang="en-US" dirty="0" smtClean="0"/>
              <a:t> </a:t>
            </a:r>
            <a:br>
              <a:rPr lang="en-US" dirty="0" smtClean="0"/>
            </a:br>
            <a:r>
              <a:rPr lang="en-US" dirty="0"/>
              <a:t/>
            </a:r>
            <a:br>
              <a:rPr lang="en-US" dirty="0"/>
            </a:br>
            <a:r>
              <a:rPr lang="en-US" dirty="0"/>
              <a:t> </a:t>
            </a:r>
            <a:r>
              <a:rPr lang="en-US" sz="4900" b="1" dirty="0"/>
              <a:t>Fates of necrotic </a:t>
            </a:r>
            <a:r>
              <a:rPr lang="en-US" sz="4900" b="1" dirty="0" smtClean="0"/>
              <a:t>cells</a:t>
            </a:r>
            <a:r>
              <a:rPr lang="en-US" sz="4000" dirty="0" smtClean="0"/>
              <a:t/>
            </a:r>
            <a:br>
              <a:rPr lang="en-US" sz="4000" dirty="0" smtClean="0"/>
            </a:br>
            <a:r>
              <a:rPr lang="ar-IQ" sz="4000" dirty="0" smtClean="0"/>
              <a:t>  </a:t>
            </a:r>
            <a:r>
              <a:rPr lang="en-US" sz="4000" dirty="0" smtClean="0"/>
              <a:t>1-Necrotic </a:t>
            </a:r>
            <a:r>
              <a:rPr lang="en-US" sz="4000" dirty="0"/>
              <a:t>cells may persist </a:t>
            </a:r>
            <a:r>
              <a:rPr lang="en-US" sz="4000" dirty="0" smtClean="0"/>
              <a:t>for some </a:t>
            </a:r>
            <a:r>
              <a:rPr lang="en-US" sz="4000" dirty="0"/>
              <a:t>time or may be digested by enzymes and </a:t>
            </a:r>
            <a:r>
              <a:rPr lang="en-US" sz="4000" dirty="0" smtClean="0"/>
              <a:t>disappear.</a:t>
            </a:r>
            <a:br>
              <a:rPr lang="en-US" sz="4000" dirty="0" smtClean="0"/>
            </a:br>
            <a:r>
              <a:rPr lang="en-US" sz="4000" dirty="0" smtClean="0"/>
              <a:t>2-Dead cells may be replaced  by </a:t>
            </a:r>
            <a:r>
              <a:rPr lang="en-US" sz="4000" dirty="0"/>
              <a:t>myelin figures, </a:t>
            </a:r>
            <a:r>
              <a:rPr lang="en-US" sz="4000" dirty="0" smtClean="0"/>
              <a:t>which then either </a:t>
            </a:r>
            <a:r>
              <a:rPr lang="en-US" sz="4000" dirty="0" err="1" smtClean="0"/>
              <a:t>phagocytosed</a:t>
            </a:r>
            <a:r>
              <a:rPr lang="en-US" sz="4000" dirty="0" smtClean="0"/>
              <a:t>  by other cells or further degraded into fatty acids .</a:t>
            </a:r>
            <a:br>
              <a:rPr lang="en-US" sz="4000" dirty="0" smtClean="0"/>
            </a:br>
            <a:r>
              <a:rPr lang="en-US" sz="4000" dirty="0" smtClean="0"/>
              <a:t>3-These  fatty </a:t>
            </a:r>
            <a:r>
              <a:rPr lang="en-US" sz="4000" dirty="0"/>
              <a:t>acids bind calcium </a:t>
            </a:r>
            <a:r>
              <a:rPr lang="en-US" sz="4000" dirty="0" smtClean="0"/>
              <a:t>salts, which </a:t>
            </a:r>
            <a:r>
              <a:rPr lang="en-US" sz="4000" dirty="0"/>
              <a:t>may result in the dead cells ultimately </a:t>
            </a:r>
            <a:r>
              <a:rPr lang="en-US" sz="4000" dirty="0" smtClean="0"/>
              <a:t>becoming</a:t>
            </a:r>
            <a:r>
              <a:rPr lang="en-US" sz="4000" dirty="0"/>
              <a:t> </a:t>
            </a:r>
            <a:r>
              <a:rPr lang="en-US" sz="4000" dirty="0" smtClean="0"/>
              <a:t>calcified. </a:t>
            </a:r>
            <a:r>
              <a:rPr lang="en-US" dirty="0" smtClean="0"/>
              <a:t/>
            </a:r>
            <a:br>
              <a:rPr lang="en-US" dirty="0" smtClean="0"/>
            </a:br>
            <a:r>
              <a:rPr lang="en-US" dirty="0" smtClean="0"/>
              <a:t> </a:t>
            </a:r>
            <a:br>
              <a:rPr lang="en-US" dirty="0" smtClean="0"/>
            </a:br>
            <a:endParaRPr lang="ar-IQ"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6</a:t>
            </a:fld>
            <a:endParaRPr lang="ar-S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5399" y="2564904"/>
            <a:ext cx="9036496" cy="1470025"/>
          </a:xfrm>
        </p:spPr>
        <p:txBody>
          <a:bodyPr>
            <a:normAutofit fontScale="90000"/>
          </a:bodyPr>
          <a:lstStyle/>
          <a:p>
            <a:pPr algn="l"/>
            <a:r>
              <a:rPr lang="en-US" b="1" dirty="0" smtClean="0"/>
              <a:t>Patterns of Tissue Necrosis</a:t>
            </a:r>
            <a:r>
              <a:rPr lang="en-US" dirty="0" smtClean="0"/>
              <a:t/>
            </a:r>
            <a:br>
              <a:rPr lang="en-US" dirty="0" smtClean="0"/>
            </a:br>
            <a:r>
              <a:rPr lang="en-US" b="1" dirty="0" smtClean="0"/>
              <a:t>1- </a:t>
            </a:r>
            <a:r>
              <a:rPr lang="en-US" b="1" dirty="0" err="1" smtClean="0"/>
              <a:t>Coagulative</a:t>
            </a:r>
            <a:r>
              <a:rPr lang="en-US" b="1" dirty="0" smtClean="0"/>
              <a:t> necrosis</a:t>
            </a:r>
            <a:r>
              <a:rPr lang="en-US" dirty="0" smtClean="0"/>
              <a:t>  </a:t>
            </a:r>
            <a:r>
              <a:rPr lang="en-US" sz="4000" dirty="0" smtClean="0"/>
              <a:t>is a form of tissue necrosis in which the component cells are dead but the basic tissue architecture is preserved for at least several days. The affected tissues take on a firm texture . </a:t>
            </a:r>
            <a:r>
              <a:rPr lang="en-US" sz="4000" dirty="0">
                <a:solidFill>
                  <a:prstClr val="black"/>
                </a:solidFill>
              </a:rPr>
              <a:t>the injury denatures not only structural proteins but also enzymes </a:t>
            </a:r>
            <a:r>
              <a:rPr lang="en-US" sz="4000" dirty="0" smtClean="0">
                <a:solidFill>
                  <a:prstClr val="black"/>
                </a:solidFill>
              </a:rPr>
              <a:t>by  blocking  </a:t>
            </a:r>
            <a:r>
              <a:rPr lang="en-US" sz="4000" dirty="0">
                <a:solidFill>
                  <a:prstClr val="black"/>
                </a:solidFill>
              </a:rPr>
              <a:t>the proteolysis of the dead cells; as a result, </a:t>
            </a:r>
            <a:r>
              <a:rPr lang="en-US" sz="4000" dirty="0" err="1" smtClean="0">
                <a:solidFill>
                  <a:prstClr val="black"/>
                </a:solidFill>
              </a:rPr>
              <a:t>eosinophilic</a:t>
            </a:r>
            <a:r>
              <a:rPr lang="en-US" sz="4000" dirty="0" smtClean="0">
                <a:solidFill>
                  <a:prstClr val="black"/>
                </a:solidFill>
              </a:rPr>
              <a:t> , </a:t>
            </a:r>
            <a:r>
              <a:rPr lang="en-US" sz="4000" dirty="0" err="1" smtClean="0">
                <a:solidFill>
                  <a:prstClr val="black"/>
                </a:solidFill>
              </a:rPr>
              <a:t>anucleate</a:t>
            </a:r>
            <a:r>
              <a:rPr lang="en-US" sz="4000" dirty="0" smtClean="0">
                <a:solidFill>
                  <a:prstClr val="black"/>
                </a:solidFill>
              </a:rPr>
              <a:t>  cells </a:t>
            </a:r>
            <a:r>
              <a:rPr lang="en-US" sz="4000" dirty="0">
                <a:solidFill>
                  <a:prstClr val="black"/>
                </a:solidFill>
              </a:rPr>
              <a:t>may persist for days or weeks.</a:t>
            </a:r>
            <a:r>
              <a:rPr lang="en-US" dirty="0" smtClean="0"/>
              <a:t> </a:t>
            </a:r>
            <a:endParaRPr lang="ar-IQ" dirty="0"/>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7</a:t>
            </a:fld>
            <a:endParaRPr lang="ar-S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7504" y="1772816"/>
            <a:ext cx="9217024" cy="1470025"/>
          </a:xfrm>
        </p:spPr>
        <p:txBody>
          <a:bodyPr>
            <a:noAutofit/>
          </a:bodyPr>
          <a:lstStyle/>
          <a:p>
            <a:pPr algn="l"/>
            <a:r>
              <a:rPr lang="en-US" sz="3600" dirty="0"/>
              <a:t>Leukocytes </a:t>
            </a:r>
            <a:r>
              <a:rPr lang="en-US" sz="3600" dirty="0" smtClean="0"/>
              <a:t>are recruited </a:t>
            </a:r>
            <a:r>
              <a:rPr lang="en-US" sz="3600" dirty="0"/>
              <a:t>to the site of necrosis, and the dead cells </a:t>
            </a:r>
            <a:r>
              <a:rPr lang="en-US" sz="3600" dirty="0" smtClean="0"/>
              <a:t>are digested </a:t>
            </a:r>
            <a:r>
              <a:rPr lang="en-US" sz="3600" dirty="0"/>
              <a:t>by the action of </a:t>
            </a:r>
            <a:r>
              <a:rPr lang="en-US" sz="3600" dirty="0" err="1"/>
              <a:t>lysosomal</a:t>
            </a:r>
            <a:r>
              <a:rPr lang="en-US" sz="3600" dirty="0"/>
              <a:t> enzymes of the leukocytes.</a:t>
            </a:r>
            <a:br>
              <a:rPr lang="en-US" sz="3600" dirty="0"/>
            </a:br>
            <a:r>
              <a:rPr lang="en-US" sz="3600" dirty="0"/>
              <a:t>The cellular debris is then removed by </a:t>
            </a:r>
            <a:r>
              <a:rPr lang="en-US" sz="3600" dirty="0" smtClean="0"/>
              <a:t>   phagocytosis.  </a:t>
            </a:r>
            <a:r>
              <a:rPr lang="en-US" sz="3600" dirty="0" err="1" smtClean="0"/>
              <a:t>Coagulative</a:t>
            </a:r>
            <a:r>
              <a:rPr lang="en-US" sz="3600" dirty="0" smtClean="0"/>
              <a:t> necrosis is characteristic of </a:t>
            </a:r>
            <a:r>
              <a:rPr lang="en-US" sz="3600" b="1" dirty="0" smtClean="0"/>
              <a:t>infarcts</a:t>
            </a:r>
            <a:r>
              <a:rPr lang="en-US" sz="3600" dirty="0" smtClean="0"/>
              <a:t> (areas of ischemic necrosis) in all solid organs except the brain.</a:t>
            </a:r>
            <a:br>
              <a:rPr lang="en-US" sz="3600" dirty="0" smtClean="0"/>
            </a:br>
            <a:endParaRPr lang="ar-IQ" sz="3600"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8</a:t>
            </a:fld>
            <a:endParaRPr lang="ar-S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643042" y="3857628"/>
            <a:ext cx="6400800" cy="1752600"/>
          </a:xfrm>
        </p:spPr>
        <p:txBody>
          <a:bodyPr/>
          <a:lstStyle/>
          <a:p>
            <a:pPr algn="l"/>
            <a:r>
              <a:rPr lang="en-US" dirty="0" err="1" smtClean="0">
                <a:solidFill>
                  <a:schemeClr val="tx1"/>
                </a:solidFill>
              </a:rPr>
              <a:t>Coagulative</a:t>
            </a:r>
            <a:r>
              <a:rPr lang="en-US" dirty="0" smtClean="0">
                <a:solidFill>
                  <a:schemeClr val="tx1"/>
                </a:solidFill>
              </a:rPr>
              <a:t> necrosis. Show kidney infarct (yellow)</a:t>
            </a:r>
          </a:p>
          <a:p>
            <a:endParaRPr lang="ar-IQ" dirty="0"/>
          </a:p>
        </p:txBody>
      </p:sp>
      <p:pic>
        <p:nvPicPr>
          <p:cNvPr id="4" name="صورة 3"/>
          <p:cNvPicPr/>
          <p:nvPr/>
        </p:nvPicPr>
        <p:blipFill>
          <a:blip r:embed="rId2"/>
          <a:srcRect/>
          <a:stretch>
            <a:fillRect/>
          </a:stretch>
        </p:blipFill>
        <p:spPr bwMode="auto">
          <a:xfrm>
            <a:off x="1785918" y="214290"/>
            <a:ext cx="5729314" cy="3592627"/>
          </a:xfrm>
          <a:prstGeom prst="rect">
            <a:avLst/>
          </a:prstGeom>
          <a:noFill/>
          <a:ln w="9525">
            <a:noFill/>
            <a:miter lim="800000"/>
            <a:headEnd/>
            <a:tailEnd/>
          </a:ln>
        </p:spPr>
      </p:pic>
      <p:sp>
        <p:nvSpPr>
          <p:cNvPr id="5" name="عنصر نائب لرقم الشريحة 4"/>
          <p:cNvSpPr>
            <a:spLocks noGrp="1"/>
          </p:cNvSpPr>
          <p:nvPr>
            <p:ph type="sldNum" sz="quarter" idx="12"/>
          </p:nvPr>
        </p:nvSpPr>
        <p:spPr/>
        <p:txBody>
          <a:bodyPr/>
          <a:lstStyle/>
          <a:p>
            <a:fld id="{0B34F065-1154-456A-91E3-76DE8E75E17B}" type="slidenum">
              <a:rPr lang="ar-SA" smtClean="0"/>
              <a:pPr/>
              <a:t>9</a:t>
            </a:fld>
            <a:endParaRPr lang="ar-SA"/>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4092</TotalTime>
  <Words>1678</Words>
  <Application>Microsoft Office PowerPoint</Application>
  <PresentationFormat>عرض على الشاشة (3:4)‏</PresentationFormat>
  <Paragraphs>160</Paragraphs>
  <Slides>38</Slides>
  <Notes>4</Notes>
  <HiddenSlides>0</HiddenSlides>
  <MMClips>0</MMClips>
  <ScaleCrop>false</ScaleCrop>
  <HeadingPairs>
    <vt:vector size="4" baseType="variant">
      <vt:variant>
        <vt:lpstr>نسق</vt:lpstr>
      </vt:variant>
      <vt:variant>
        <vt:i4>1</vt:i4>
      </vt:variant>
      <vt:variant>
        <vt:lpstr>عناوين الشرائح</vt:lpstr>
      </vt:variant>
      <vt:variant>
        <vt:i4>38</vt:i4>
      </vt:variant>
    </vt:vector>
  </HeadingPairs>
  <TitlesOfParts>
    <vt:vector size="39" baseType="lpstr">
      <vt:lpstr>سمة Office</vt:lpstr>
      <vt:lpstr>                  Irreversible cell injury 1- Necrosis 2- Apoptosis 3-Gangreen 4-Pathological calcification  </vt:lpstr>
      <vt:lpstr>Necrosis  is irreversible  cell death characterized by loss of membrane integrity and leakage of cellular contents culminating in dissolution of cells.             -  necrosis resulting from  the degradative action of enzymes liberated from injured  cells.   -The leaked cellular contents  elicit a local host reaction, called inflammation, that attempts to eliminate the dead cells and start the subsequent repair process. -The enzymes responsible for digestion of the cell are derived either from the lysosomes of the dying cells themselves or from the lysosomes of leukocytes that are recruited as part of the inflammatory reaction to the dead cells. </vt:lpstr>
      <vt:lpstr>Causes 1-Poisons    A- Chemical poisons such as insecticides , fungicides. B- Bacterial toxins.  C- Plant poisons.   D-Enterotoxins. 2- loss of blood supply. 3- physical agents as trauma ,burn ,radiation       , UV. 4- Immunologic reaction as AG-AB reactions   </vt:lpstr>
      <vt:lpstr>عرض تقديمي في PowerPoint</vt:lpstr>
      <vt:lpstr>Nuclear changes occur  due to breakdown of DNA and chromatin  which include :- A- pyknosis , characterized by nuclear shrinkage and increased basophilia; the DNA condenses into a solid shrunken mass. B- karyorrhexis , the pyknotic nucleus undergoes fragmentation.   C- karyolysis:- The basophilia of the chromatin may fade, presumably secondary to deoxyribonuclease (DNase) activity .  In 1 to 2 days, the nucleus in a dead cell may completely disappear.  .</vt:lpstr>
      <vt:lpstr>    Fates of necrotic cells   1-Necrotic cells may persist for some time or may be digested by enzymes and disappear. 2-Dead cells may be replaced  by myelin figures, which then either phagocytosed  by other cells or further degraded into fatty acids . 3-These  fatty acids bind calcium salts, which may result in the dead cells ultimately becoming calcified.    </vt:lpstr>
      <vt:lpstr>Patterns of Tissue Necrosis 1- Coagulative necrosis  is a form of tissue necrosis in which the component cells are dead but the basic tissue architecture is preserved for at least several days. The affected tissues take on a firm texture . the injury denatures not only structural proteins but also enzymes by  blocking  the proteolysis of the dead cells; as a result, eosinophilic , anucleate  cells may persist for days or weeks. </vt:lpstr>
      <vt:lpstr>Leukocytes are recruited to the site of necrosis, and the dead cells are digested by the action of lysosomal enzymes of the leukocytes. The cellular debris is then removed by    phagocytosis.  Coagulative necrosis is characteristic of infarcts (areas of ischemic necrosis) in all solid organs except the brain.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Irreversible cell injury 1-  </dc:title>
  <dc:creator>mohaned adel</dc:creator>
  <cp:lastModifiedBy>DR.Ahmed Saker 2O11</cp:lastModifiedBy>
  <cp:revision>115</cp:revision>
  <dcterms:created xsi:type="dcterms:W3CDTF">2020-02-07T18:09:33Z</dcterms:created>
  <dcterms:modified xsi:type="dcterms:W3CDTF">2021-11-12T18:09:35Z</dcterms:modified>
</cp:coreProperties>
</file>