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3" r:id="rId2"/>
    <p:sldId id="256" r:id="rId3"/>
    <p:sldId id="257" r:id="rId4"/>
    <p:sldId id="258" r:id="rId5"/>
    <p:sldId id="259" r:id="rId6"/>
    <p:sldId id="260" r:id="rId7"/>
    <p:sldId id="282" r:id="rId8"/>
    <p:sldId id="261" r:id="rId9"/>
    <p:sldId id="262" r:id="rId10"/>
    <p:sldId id="263" r:id="rId11"/>
    <p:sldId id="264" r:id="rId12"/>
    <p:sldId id="265" r:id="rId13"/>
    <p:sldId id="278" r:id="rId14"/>
    <p:sldId id="267" r:id="rId15"/>
    <p:sldId id="268" r:id="rId16"/>
    <p:sldId id="276" r:id="rId17"/>
    <p:sldId id="266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73008" cy="1470025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GillSans-BookM"/>
              </a:rPr>
              <a:t>Cholesterol and </a:t>
            </a:r>
            <a:r>
              <a:rPr lang="en-US" sz="3200" b="1" dirty="0" err="1" smtClean="0">
                <a:latin typeface="GillSans-BookM"/>
              </a:rPr>
              <a:t>Cholesteryl</a:t>
            </a:r>
            <a:r>
              <a:rPr lang="en-US" sz="3200" b="1" dirty="0" smtClean="0">
                <a:latin typeface="GillSans-BookM"/>
              </a:rPr>
              <a:t> Esters</a:t>
            </a:r>
            <a:r>
              <a:rPr lang="ar-IQ" sz="3200" dirty="0" smtClean="0">
                <a:latin typeface="GillSans-BookM"/>
              </a:rPr>
              <a:t/>
            </a:r>
            <a:br>
              <a:rPr lang="ar-IQ" sz="3200" dirty="0" smtClean="0">
                <a:latin typeface="GillSans-BookM"/>
              </a:rPr>
            </a:br>
            <a:r>
              <a:rPr lang="en-US" sz="3200" dirty="0" smtClean="0">
                <a:latin typeface="BookAntiqua"/>
              </a:rPr>
              <a:t>Cellular cholesterol metabolism is tightly regulated to </a:t>
            </a:r>
            <a:r>
              <a:rPr lang="en-US" sz="3200" dirty="0" smtClean="0">
                <a:solidFill>
                  <a:prstClr val="black"/>
                </a:solidFill>
                <a:latin typeface="BookAntiqua"/>
              </a:rPr>
              <a:t>synthesis of </a:t>
            </a:r>
            <a:r>
              <a:rPr lang="en-US" sz="3200" dirty="0" smtClean="0">
                <a:latin typeface="BookAntiqua"/>
              </a:rPr>
              <a:t> normal cell membrane without significant intracellular accumulation. phagocytic cells (macrophages ) may become overloaded with lipid (</a:t>
            </a:r>
            <a:r>
              <a:rPr lang="en-US" sz="3200" dirty="0" err="1" smtClean="0">
                <a:latin typeface="BookAntiqua"/>
              </a:rPr>
              <a:t>cholesterol,and</a:t>
            </a:r>
            <a:r>
              <a:rPr lang="en-US" sz="3200" dirty="0" smtClean="0">
                <a:latin typeface="BookAntiqua"/>
              </a:rPr>
              <a:t> </a:t>
            </a:r>
            <a:r>
              <a:rPr lang="en-US" sz="3200" dirty="0" err="1" smtClean="0">
                <a:latin typeface="BookAntiqua"/>
              </a:rPr>
              <a:t>cholesteryl</a:t>
            </a:r>
            <a:r>
              <a:rPr lang="en-US" sz="3200" dirty="0" smtClean="0">
                <a:latin typeface="BookAntiqua"/>
              </a:rPr>
              <a:t> esters) in several different pathologic processes.   Atherosclerosis is the most important example for this change 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2389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285728"/>
            <a:ext cx="9144000" cy="5840435"/>
          </a:xfrm>
        </p:spPr>
        <p:txBody>
          <a:bodyPr/>
          <a:lstStyle/>
          <a:p>
            <a:pPr algn="ctr">
              <a:buNone/>
            </a:pPr>
            <a:r>
              <a:rPr lang="ar-IQ" dirty="0" smtClean="0"/>
              <a:t>               </a:t>
            </a:r>
            <a:r>
              <a:rPr lang="en-US" b="1" dirty="0" smtClean="0"/>
              <a:t>Connective tissue </a:t>
            </a:r>
            <a:r>
              <a:rPr lang="en-US" b="1" dirty="0" err="1" smtClean="0"/>
              <a:t>mucin</a:t>
            </a:r>
            <a:endParaRPr lang="en-US" b="1" dirty="0" smtClean="0"/>
          </a:p>
          <a:p>
            <a:pPr algn="l">
              <a:buNone/>
            </a:pPr>
            <a:r>
              <a:rPr lang="en-US" dirty="0" smtClean="0"/>
              <a:t>Examples of disturbance of connective tissue </a:t>
            </a:r>
            <a:endParaRPr lang="ar-IQ" dirty="0" smtClean="0"/>
          </a:p>
          <a:p>
            <a:pPr algn="l">
              <a:buNone/>
            </a:pPr>
            <a:r>
              <a:rPr lang="en-US" dirty="0" err="1" smtClean="0"/>
              <a:t>mucine</a:t>
            </a:r>
            <a:r>
              <a:rPr lang="en-US" dirty="0" smtClean="0"/>
              <a:t> :- </a:t>
            </a:r>
          </a:p>
          <a:p>
            <a:pPr algn="l">
              <a:buNone/>
            </a:pPr>
            <a:r>
              <a:rPr lang="en-US" dirty="0" smtClean="0"/>
              <a:t>1-  </a:t>
            </a:r>
            <a:r>
              <a:rPr lang="en-US" dirty="0" err="1" smtClean="0"/>
              <a:t>mucoid</a:t>
            </a:r>
            <a:r>
              <a:rPr lang="en-US" dirty="0" smtClean="0"/>
              <a:t> degeneration in some </a:t>
            </a:r>
            <a:r>
              <a:rPr lang="en-US" dirty="0" err="1" smtClean="0"/>
              <a:t>tumours</a:t>
            </a:r>
            <a:r>
              <a:rPr lang="en-US" dirty="0" smtClean="0"/>
              <a:t>  e.g. </a:t>
            </a:r>
            <a:r>
              <a:rPr lang="en-US" dirty="0" err="1" smtClean="0"/>
              <a:t>myxomas</a:t>
            </a:r>
            <a:r>
              <a:rPr lang="en-US" dirty="0" smtClean="0"/>
              <a:t> ; </a:t>
            </a:r>
            <a:r>
              <a:rPr lang="en-US" dirty="0" err="1" smtClean="0"/>
              <a:t>neurofibroma</a:t>
            </a:r>
            <a:r>
              <a:rPr lang="en-US" dirty="0" smtClean="0"/>
              <a:t>; </a:t>
            </a:r>
            <a:r>
              <a:rPr lang="en-US" dirty="0" err="1" smtClean="0"/>
              <a:t>fibroadenoma</a:t>
            </a:r>
            <a:r>
              <a:rPr lang="en-US" dirty="0" smtClean="0"/>
              <a:t>; and </a:t>
            </a:r>
            <a:r>
              <a:rPr lang="ar-IQ" dirty="0" smtClean="0"/>
              <a:t> </a:t>
            </a:r>
            <a:r>
              <a:rPr lang="en-US" dirty="0" smtClean="0"/>
              <a:t>soft tissue sarcoma.</a:t>
            </a:r>
          </a:p>
          <a:p>
            <a:pPr algn="l">
              <a:buNone/>
            </a:pPr>
            <a:r>
              <a:rPr lang="en-US" dirty="0" smtClean="0"/>
              <a:t>2- dissecting aneurysm of the aorta.</a:t>
            </a:r>
          </a:p>
          <a:p>
            <a:pPr algn="l">
              <a:buNone/>
            </a:pPr>
            <a:r>
              <a:rPr lang="en-US" dirty="0" smtClean="0"/>
              <a:t>3- </a:t>
            </a:r>
            <a:r>
              <a:rPr lang="en-US" dirty="0" err="1" smtClean="0"/>
              <a:t>myxomatous</a:t>
            </a:r>
            <a:r>
              <a:rPr lang="en-US" dirty="0" smtClean="0"/>
              <a:t> change in the dermis.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5476902" cy="478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2143108" y="4929198"/>
            <a:ext cx="564360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err="1" smtClean="0">
                <a:cs typeface="+mj-cs"/>
              </a:rPr>
              <a:t>Myxoid</a:t>
            </a:r>
            <a:r>
              <a:rPr lang="en-US" sz="3200" b="1" dirty="0" smtClean="0">
                <a:cs typeface="+mj-cs"/>
              </a:rPr>
              <a:t> change in </a:t>
            </a:r>
            <a:r>
              <a:rPr lang="en-US" sz="3200" b="1" dirty="0" err="1" smtClean="0">
                <a:cs typeface="+mj-cs"/>
              </a:rPr>
              <a:t>neurofibroma</a:t>
            </a:r>
            <a:endParaRPr lang="ar-IQ" sz="32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ar-IQ" b="1" dirty="0" smtClean="0"/>
              <a:t>   </a:t>
            </a:r>
            <a:r>
              <a:rPr lang="en-US" b="1" dirty="0" smtClean="0"/>
              <a:t>  </a:t>
            </a:r>
            <a:r>
              <a:rPr lang="en-US" b="1" dirty="0" err="1" smtClean="0"/>
              <a:t>Amyloid</a:t>
            </a:r>
            <a:r>
              <a:rPr lang="en-US" b="1" dirty="0" smtClean="0"/>
              <a:t> degeneration 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>
                <a:latin typeface="GillSans-BookM"/>
              </a:rPr>
              <a:t>Amyloidosis results from abnormal folding of </a:t>
            </a:r>
            <a:r>
              <a:rPr lang="en-US" dirty="0" smtClean="0">
                <a:latin typeface="GillSans-BookM"/>
              </a:rPr>
              <a:t>proteins , which are </a:t>
            </a:r>
            <a:r>
              <a:rPr lang="en-US" dirty="0">
                <a:latin typeface="GillSans-BookM"/>
              </a:rPr>
              <a:t>deposited as fibrils </a:t>
            </a:r>
            <a:r>
              <a:rPr lang="en-US" dirty="0" smtClean="0">
                <a:latin typeface="GillSans-BookM"/>
              </a:rPr>
              <a:t>in extracellular </a:t>
            </a:r>
            <a:r>
              <a:rPr lang="en-US" dirty="0">
                <a:latin typeface="GillSans-BookM"/>
              </a:rPr>
              <a:t>tissues </a:t>
            </a:r>
            <a:r>
              <a:rPr lang="en-US" dirty="0" smtClean="0">
                <a:latin typeface="GillSans-BookM"/>
              </a:rPr>
              <a:t>and disrupt </a:t>
            </a:r>
            <a:r>
              <a:rPr lang="en-US" dirty="0">
                <a:latin typeface="GillSans-BookM"/>
              </a:rPr>
              <a:t>normal </a:t>
            </a:r>
            <a:r>
              <a:rPr lang="en-US" dirty="0" smtClean="0">
                <a:latin typeface="GillSans-BookM"/>
              </a:rPr>
              <a:t>function </a:t>
            </a:r>
            <a:r>
              <a:rPr lang="en-US" dirty="0">
                <a:solidFill>
                  <a:prstClr val="black"/>
                </a:solidFill>
                <a:latin typeface="GillSans-BookM"/>
              </a:rPr>
              <a:t>due to </a:t>
            </a:r>
            <a:r>
              <a:rPr lang="en-US" dirty="0">
                <a:solidFill>
                  <a:prstClr val="black"/>
                </a:solidFill>
                <a:latin typeface="BookAntiqua"/>
              </a:rPr>
              <a:t>inherited and inflammatory disorders</a:t>
            </a:r>
            <a:r>
              <a:rPr lang="en-US" dirty="0">
                <a:solidFill>
                  <a:prstClr val="black"/>
                </a:solidFill>
                <a:latin typeface="GillSans-BookM"/>
              </a:rPr>
              <a:t> </a:t>
            </a:r>
            <a:r>
              <a:rPr lang="en-US" i="1" dirty="0" smtClean="0"/>
              <a:t>.                                                                                              </a:t>
            </a:r>
          </a:p>
          <a:p>
            <a:pPr marL="0" indent="0" algn="just">
              <a:buNone/>
            </a:pPr>
            <a:endParaRPr lang="en-US" i="1" dirty="0" smtClean="0"/>
          </a:p>
          <a:p>
            <a:pPr marL="0" indent="0" algn="l">
              <a:buNone/>
            </a:pPr>
            <a:r>
              <a:rPr lang="en-US" i="1" dirty="0" smtClean="0"/>
              <a:t>                                         </a:t>
            </a:r>
            <a:r>
              <a:rPr lang="en-US" b="1" dirty="0" smtClean="0"/>
              <a:t>	                       Pathogenesis </a:t>
            </a:r>
            <a:r>
              <a:rPr lang="en-US" b="1" dirty="0">
                <a:solidFill>
                  <a:srgbClr val="FF0000"/>
                </a:solidFill>
                <a:latin typeface="GillSans-BookM"/>
              </a:rPr>
              <a:t>Normally</a:t>
            </a:r>
            <a:r>
              <a:rPr lang="en-US" dirty="0">
                <a:latin typeface="GillSans-BookM"/>
              </a:rPr>
              <a:t>, </a:t>
            </a:r>
            <a:r>
              <a:rPr lang="en-US" dirty="0" err="1">
                <a:latin typeface="GillSans-BookM"/>
              </a:rPr>
              <a:t>misfolded</a:t>
            </a:r>
            <a:r>
              <a:rPr lang="en-US" dirty="0">
                <a:latin typeface="GillSans-BookM"/>
              </a:rPr>
              <a:t> proteins </a:t>
            </a:r>
            <a:r>
              <a:rPr lang="en-US" dirty="0" smtClean="0">
                <a:latin typeface="GillSans-BookM"/>
              </a:rPr>
              <a:t>are degraded </a:t>
            </a:r>
            <a:r>
              <a:rPr lang="en-US" dirty="0" err="1">
                <a:latin typeface="GillSans-BookM"/>
              </a:rPr>
              <a:t>intracellularly</a:t>
            </a:r>
            <a:r>
              <a:rPr lang="en-US" dirty="0">
                <a:latin typeface="GillSans-BookM"/>
              </a:rPr>
              <a:t> in proteasomes, or </a:t>
            </a:r>
            <a:r>
              <a:rPr lang="en-US" dirty="0" err="1">
                <a:latin typeface="GillSans-BookM"/>
              </a:rPr>
              <a:t>extracellularly</a:t>
            </a:r>
            <a:r>
              <a:rPr lang="en-US" dirty="0">
                <a:latin typeface="GillSans-BookM"/>
              </a:rPr>
              <a:t> </a:t>
            </a:r>
            <a:r>
              <a:rPr lang="en-US" dirty="0" smtClean="0">
                <a:latin typeface="GillSans-BookM"/>
              </a:rPr>
              <a:t>by macrophages</a:t>
            </a:r>
            <a:r>
              <a:rPr lang="en-US" dirty="0">
                <a:latin typeface="GillSans-BookM"/>
              </a:rPr>
              <a:t>. </a:t>
            </a:r>
            <a:r>
              <a:rPr lang="en-US" dirty="0" smtClean="0">
                <a:latin typeface="GillSans-BookM"/>
              </a:rPr>
              <a:t> </a:t>
            </a:r>
          </a:p>
          <a:p>
            <a:pPr marL="0" indent="0" algn="l">
              <a:buNone/>
            </a:pPr>
            <a:r>
              <a:rPr lang="en-US" dirty="0" smtClean="0">
                <a:latin typeface="GillSans-BookM"/>
              </a:rPr>
              <a:t> 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rgbClr val="FF0000"/>
                </a:solidFill>
                <a:latin typeface="GillSans-BookM"/>
              </a:rPr>
              <a:t>In </a:t>
            </a:r>
            <a:r>
              <a:rPr lang="en-US" b="1" dirty="0">
                <a:solidFill>
                  <a:srgbClr val="FF0000"/>
                </a:solidFill>
                <a:latin typeface="GillSans-BookM"/>
              </a:rPr>
              <a:t>amyloidosis</a:t>
            </a:r>
            <a:r>
              <a:rPr lang="en-US" dirty="0">
                <a:latin typeface="GillSans-BookM"/>
              </a:rPr>
              <a:t>, these </a:t>
            </a:r>
            <a:r>
              <a:rPr lang="en-US" dirty="0" smtClean="0">
                <a:latin typeface="GillSans-BookM"/>
              </a:rPr>
              <a:t>quality control </a:t>
            </a:r>
            <a:r>
              <a:rPr lang="en-US" dirty="0">
                <a:latin typeface="GillSans-BookM"/>
              </a:rPr>
              <a:t>mechanisms fail, allowing the </a:t>
            </a:r>
            <a:r>
              <a:rPr lang="en-US" dirty="0" err="1">
                <a:latin typeface="GillSans-BookM"/>
              </a:rPr>
              <a:t>misfolded</a:t>
            </a:r>
            <a:r>
              <a:rPr lang="en-US" dirty="0">
                <a:latin typeface="GillSans-BookM"/>
              </a:rPr>
              <a:t> protein </a:t>
            </a:r>
            <a:r>
              <a:rPr lang="en-US" dirty="0" smtClean="0">
                <a:latin typeface="GillSans-BookM"/>
              </a:rPr>
              <a:t>to</a:t>
            </a:r>
            <a:r>
              <a:rPr lang="en-US" dirty="0">
                <a:latin typeface="GillSans-BookM"/>
              </a:rPr>
              <a:t> accumulate outside cells. </a:t>
            </a:r>
            <a:r>
              <a:rPr lang="en-US" dirty="0" err="1">
                <a:latin typeface="GillSans-BookM"/>
              </a:rPr>
              <a:t>Misfolded</a:t>
            </a:r>
            <a:r>
              <a:rPr lang="en-US" dirty="0">
                <a:latin typeface="GillSans-BookM"/>
              </a:rPr>
              <a:t> proteins often are </a:t>
            </a:r>
            <a:r>
              <a:rPr lang="en-US" dirty="0" smtClean="0">
                <a:latin typeface="GillSans-BookM"/>
              </a:rPr>
              <a:t>unstable , ultimately </a:t>
            </a:r>
            <a:r>
              <a:rPr lang="en-US" dirty="0">
                <a:latin typeface="GillSans-BookM"/>
              </a:rPr>
              <a:t>leading to the formation </a:t>
            </a:r>
            <a:r>
              <a:rPr lang="en-US" dirty="0" smtClean="0">
                <a:latin typeface="GillSans-BookM"/>
              </a:rPr>
              <a:t>of  fibrils </a:t>
            </a:r>
            <a:r>
              <a:rPr lang="en-US" dirty="0">
                <a:latin typeface="GillSans-BookM"/>
              </a:rPr>
              <a:t>that are deposited in tissues.</a:t>
            </a:r>
            <a:r>
              <a:rPr lang="en-US" b="1" dirty="0" smtClean="0"/>
              <a:t>          </a:t>
            </a:r>
            <a:r>
              <a:rPr lang="en-US" i="1" dirty="0" smtClean="0"/>
              <a:t>                   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r>
              <a:rPr lang="ar-IQ" dirty="0" smtClean="0"/>
              <a:t> </a:t>
            </a:r>
            <a:endParaRPr lang="ar-IQ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ohaned\Desktop\Captur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59478"/>
            <a:ext cx="1744473" cy="574129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500034" y="6000768"/>
            <a:ext cx="8001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Schematic diagram of an </a:t>
            </a:r>
            <a:r>
              <a:rPr lang="en-US" dirty="0" err="1" smtClean="0"/>
              <a:t>amyloid</a:t>
            </a:r>
            <a:r>
              <a:rPr lang="en-US" dirty="0" smtClean="0"/>
              <a:t> fiber showing fibrils (4 shown, may be up to 6)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0"/>
            <a:ext cx="82296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/>
              <a:t>Classification of </a:t>
            </a:r>
            <a:r>
              <a:rPr lang="en-US" b="1" dirty="0" err="1" smtClean="0"/>
              <a:t>amyloidosis</a:t>
            </a:r>
            <a:r>
              <a:rPr lang="en-US" b="1" dirty="0" smtClean="0"/>
              <a:t> </a:t>
            </a:r>
          </a:p>
          <a:p>
            <a:pPr algn="l">
              <a:buNone/>
            </a:pPr>
            <a:r>
              <a:rPr lang="en-US" b="1" dirty="0" smtClean="0"/>
              <a:t>A- based on cause </a:t>
            </a:r>
          </a:p>
          <a:p>
            <a:pPr algn="l">
              <a:buNone/>
            </a:pPr>
            <a:r>
              <a:rPr lang="en-US" dirty="0" smtClean="0"/>
              <a:t>1- primary </a:t>
            </a:r>
          </a:p>
          <a:p>
            <a:pPr algn="l">
              <a:buNone/>
            </a:pPr>
            <a:r>
              <a:rPr lang="en-US" dirty="0" smtClean="0"/>
              <a:t>2- secondary </a:t>
            </a:r>
          </a:p>
          <a:p>
            <a:pPr algn="l">
              <a:buNone/>
            </a:pPr>
            <a:r>
              <a:rPr lang="en-US" b="1" dirty="0" smtClean="0"/>
              <a:t>B- based on extent of </a:t>
            </a:r>
            <a:r>
              <a:rPr lang="en-US" b="1" dirty="0" err="1" smtClean="0"/>
              <a:t>amyloidosis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1- generalized  involving multiple organs</a:t>
            </a:r>
          </a:p>
          <a:p>
            <a:pPr algn="l">
              <a:buNone/>
            </a:pPr>
            <a:r>
              <a:rPr lang="en-US" dirty="0" smtClean="0"/>
              <a:t>2- localized involve one or two organs or sites</a:t>
            </a:r>
          </a:p>
          <a:p>
            <a:pPr algn="l">
              <a:buNone/>
            </a:pPr>
            <a:r>
              <a:rPr lang="en-US" b="1" dirty="0" smtClean="0"/>
              <a:t>C-based on clinical location</a:t>
            </a:r>
          </a:p>
          <a:p>
            <a:pPr algn="l">
              <a:buNone/>
            </a:pPr>
            <a:r>
              <a:rPr lang="en-US" dirty="0" smtClean="0"/>
              <a:t>1- pattern  I involving tongue ;heart bowel </a:t>
            </a:r>
            <a:r>
              <a:rPr lang="en-US" dirty="0" smtClean="0"/>
              <a:t>; skeletal </a:t>
            </a:r>
            <a:r>
              <a:rPr lang="en-US" dirty="0" smtClean="0"/>
              <a:t>muscle ; skin and nerve</a:t>
            </a:r>
            <a:r>
              <a:rPr lang="ar-IQ" dirty="0" smtClean="0"/>
              <a:t>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2- pattern  II  involving liver; spleen ;kidney ; and </a:t>
            </a:r>
            <a:endParaRPr lang="ar-IQ" dirty="0" smtClean="0"/>
          </a:p>
          <a:p>
            <a:pPr algn="l">
              <a:buNone/>
            </a:pPr>
            <a:r>
              <a:rPr lang="ar-IQ" dirty="0" smtClean="0"/>
              <a:t>      </a:t>
            </a:r>
            <a:r>
              <a:rPr lang="en-US" dirty="0" smtClean="0"/>
              <a:t>adrenals.</a:t>
            </a:r>
          </a:p>
          <a:p>
            <a:pPr algn="l">
              <a:buNone/>
            </a:pPr>
            <a:r>
              <a:rPr lang="en-US" dirty="0" smtClean="0"/>
              <a:t>3- mixed  pattern involved of both pattern I and II.</a:t>
            </a:r>
          </a:p>
          <a:p>
            <a:pPr algn="l">
              <a:buNone/>
            </a:pPr>
            <a:r>
              <a:rPr lang="en-US" dirty="0" smtClean="0"/>
              <a:t>  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42852"/>
            <a:ext cx="8929718" cy="5911873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D- based on tissue in which </a:t>
            </a:r>
            <a:r>
              <a:rPr lang="en-US" b="1" dirty="0" err="1" smtClean="0"/>
              <a:t>amyloid</a:t>
            </a:r>
            <a:r>
              <a:rPr lang="en-US" b="1" dirty="0" smtClean="0"/>
              <a:t> is deposited </a:t>
            </a:r>
          </a:p>
          <a:p>
            <a:pPr algn="l">
              <a:buNone/>
            </a:pPr>
            <a:r>
              <a:rPr lang="en-US" dirty="0" smtClean="0"/>
              <a:t>1- </a:t>
            </a:r>
            <a:r>
              <a:rPr lang="en-US" dirty="0" err="1" smtClean="0"/>
              <a:t>mesenchymal</a:t>
            </a:r>
            <a:r>
              <a:rPr lang="en-US" dirty="0" smtClean="0"/>
              <a:t> organs derived from mesoderm.</a:t>
            </a:r>
          </a:p>
          <a:p>
            <a:pPr algn="l">
              <a:buNone/>
            </a:pPr>
            <a:r>
              <a:rPr lang="en-US" dirty="0" smtClean="0"/>
              <a:t>2- </a:t>
            </a:r>
            <a:r>
              <a:rPr lang="en-US" dirty="0" err="1" smtClean="0"/>
              <a:t>parenchymal</a:t>
            </a:r>
            <a:r>
              <a:rPr lang="en-US" dirty="0" smtClean="0"/>
              <a:t> organs derived from ectoderm and endoderm .</a:t>
            </a:r>
          </a:p>
          <a:p>
            <a:pPr algn="l">
              <a:buNone/>
            </a:pPr>
            <a:r>
              <a:rPr lang="en-US" b="1" dirty="0" smtClean="0"/>
              <a:t>E- based on precursor biochemical protein  </a:t>
            </a:r>
            <a:r>
              <a:rPr lang="en-US" dirty="0" smtClean="0"/>
              <a:t>in to </a:t>
            </a:r>
            <a:r>
              <a:rPr lang="en-US" dirty="0" err="1" smtClean="0"/>
              <a:t>spicific</a:t>
            </a:r>
            <a:r>
              <a:rPr lang="en-US" dirty="0" smtClean="0"/>
              <a:t> serum </a:t>
            </a:r>
            <a:r>
              <a:rPr lang="en-US" dirty="0" err="1" smtClean="0"/>
              <a:t>amyloid</a:t>
            </a:r>
            <a:r>
              <a:rPr lang="en-US" dirty="0" smtClean="0"/>
              <a:t> protein. 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429420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Morphologic feature of </a:t>
            </a:r>
            <a:r>
              <a:rPr lang="en-US" b="1" dirty="0" err="1" smtClean="0"/>
              <a:t>amyloidosis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-Grossly</a:t>
            </a:r>
          </a:p>
          <a:p>
            <a:pPr algn="l">
              <a:buNone/>
            </a:pPr>
            <a:r>
              <a:rPr lang="en-US" dirty="0" smtClean="0"/>
              <a:t>1- the affected organ enlarged ;pale ; and rubbery.</a:t>
            </a:r>
          </a:p>
          <a:p>
            <a:pPr algn="l">
              <a:buNone/>
            </a:pPr>
            <a:r>
              <a:rPr lang="en-US" dirty="0" smtClean="0"/>
              <a:t>2- cut surface show firm ;waxy ; and translucent parenchyma.</a:t>
            </a:r>
          </a:p>
          <a:p>
            <a:pPr marL="0" indent="0" algn="l">
              <a:buNone/>
            </a:pPr>
            <a:r>
              <a:rPr lang="en-US" b="1" dirty="0" smtClean="0"/>
              <a:t>- Microscopically</a:t>
            </a:r>
          </a:p>
          <a:p>
            <a:pPr algn="l">
              <a:buNone/>
            </a:pPr>
            <a:r>
              <a:rPr lang="en-US" dirty="0" smtClean="0"/>
              <a:t>1- the deposits of </a:t>
            </a:r>
            <a:r>
              <a:rPr lang="en-US" dirty="0" err="1" smtClean="0"/>
              <a:t>amyloid</a:t>
            </a:r>
            <a:r>
              <a:rPr lang="en-US" dirty="0" smtClean="0"/>
              <a:t> are found in </a:t>
            </a:r>
            <a:r>
              <a:rPr lang="en-US" dirty="0" err="1" smtClean="0"/>
              <a:t>extracellulr</a:t>
            </a:r>
            <a:r>
              <a:rPr lang="en-US" dirty="0" smtClean="0"/>
              <a:t> locations initially in the wall of small blood vessels.</a:t>
            </a:r>
          </a:p>
          <a:p>
            <a:pPr algn="l">
              <a:buNone/>
            </a:pPr>
            <a:r>
              <a:rPr lang="en-US" dirty="0" smtClean="0"/>
              <a:t>2- the deposits are in large amount causing microscopic changes and effects of pressure atrophy </a:t>
            </a:r>
            <a:r>
              <a:rPr lang="en-US" b="1" dirty="0" smtClean="0"/>
              <a:t>. </a:t>
            </a:r>
            <a:r>
              <a:rPr lang="en-US" dirty="0" smtClean="0"/>
              <a:t> </a:t>
            </a:r>
            <a:r>
              <a:rPr lang="ar-IQ" dirty="0" smtClean="0"/>
              <a:t>    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272244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1071538" y="5643578"/>
            <a:ext cx="65008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err="1" smtClean="0">
                <a:cs typeface="+mj-cs"/>
              </a:rPr>
              <a:t>Amyloidosis</a:t>
            </a:r>
            <a:r>
              <a:rPr lang="en-US" sz="2400" b="1" dirty="0" smtClean="0">
                <a:cs typeface="+mj-cs"/>
              </a:rPr>
              <a:t> of kidneys shows small ;pale ; waxy  kidneys</a:t>
            </a:r>
            <a:endParaRPr lang="ar-IQ" sz="2400" b="1" dirty="0"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4953026" cy="472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1000100" y="5143512"/>
            <a:ext cx="65008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err="1" smtClean="0">
                <a:cs typeface="+mj-cs"/>
              </a:rPr>
              <a:t>Amyloid</a:t>
            </a:r>
            <a:r>
              <a:rPr lang="en-US" sz="2000" b="1" dirty="0" smtClean="0">
                <a:cs typeface="+mj-cs"/>
              </a:rPr>
              <a:t> deposits are seen in </a:t>
            </a:r>
            <a:r>
              <a:rPr lang="en-US" sz="2000" b="1" dirty="0" err="1" smtClean="0">
                <a:cs typeface="+mj-cs"/>
              </a:rPr>
              <a:t>glomerular</a:t>
            </a:r>
            <a:r>
              <a:rPr lang="en-US" sz="2000" b="1" dirty="0" smtClean="0">
                <a:cs typeface="+mj-cs"/>
              </a:rPr>
              <a:t>  </a:t>
            </a:r>
            <a:r>
              <a:rPr lang="en-US" sz="2000" b="1" dirty="0" err="1" smtClean="0">
                <a:cs typeface="+mj-cs"/>
              </a:rPr>
              <a:t>capillry</a:t>
            </a:r>
            <a:r>
              <a:rPr lang="en-US" sz="2000" b="1" dirty="0" smtClean="0">
                <a:cs typeface="+mj-cs"/>
              </a:rPr>
              <a:t> tuft  and in </a:t>
            </a:r>
            <a:r>
              <a:rPr lang="en-US" sz="2000" b="1" dirty="0" err="1" smtClean="0">
                <a:cs typeface="+mj-cs"/>
              </a:rPr>
              <a:t>peri</a:t>
            </a:r>
            <a:r>
              <a:rPr lang="en-US" sz="2000" b="1" dirty="0" smtClean="0">
                <a:cs typeface="+mj-cs"/>
              </a:rPr>
              <a:t> tubular connective tissue  cause atrophy of tubules  of kidney</a:t>
            </a:r>
            <a:endParaRPr lang="ar-IQ" sz="2000" b="1" dirty="0"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0"/>
            <a:ext cx="3729054" cy="518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1142976" y="5286388"/>
            <a:ext cx="70009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cs typeface="+mj-cs"/>
              </a:rPr>
              <a:t>The spleen appear as pale  and waxy appearance </a:t>
            </a:r>
            <a:endParaRPr lang="ar-IQ" sz="2400" b="1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Hyaline change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5643578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Is  </a:t>
            </a:r>
            <a:r>
              <a:rPr lang="en-US" dirty="0" smtClean="0"/>
              <a:t>histological or cytological alterations characterized by  glassy homogeneous material appear as eosinophilic in H&amp;E staining section . It may be intracellular or extracellular .</a:t>
            </a:r>
          </a:p>
          <a:p>
            <a:pPr algn="l">
              <a:buNone/>
            </a:pPr>
            <a:r>
              <a:rPr lang="en-US" b="1" dirty="0" smtClean="0"/>
              <a:t>Intracellular hyaline change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- mainly </a:t>
            </a:r>
            <a:r>
              <a:rPr lang="en-US" dirty="0" smtClean="0"/>
              <a:t>seen in epithelial cells </a:t>
            </a:r>
            <a:r>
              <a:rPr lang="en-US" dirty="0" err="1" smtClean="0"/>
              <a:t>e.g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1- Hyaline droplets in proximal convoluted  epithelial cells  in case of excessive re absorption of plasma protein.</a:t>
            </a:r>
          </a:p>
          <a:p>
            <a:pPr algn="l">
              <a:buNone/>
            </a:pPr>
            <a:r>
              <a:rPr lang="en-US" dirty="0" smtClean="0"/>
              <a:t> 2- Hyaline degeneration of rectus </a:t>
            </a:r>
            <a:r>
              <a:rPr lang="en-US" dirty="0" err="1" smtClean="0"/>
              <a:t>abdomenalis</a:t>
            </a:r>
            <a:r>
              <a:rPr lang="en-US" dirty="0" smtClean="0"/>
              <a:t> muscle called </a:t>
            </a:r>
            <a:r>
              <a:rPr lang="en-US" b="1" dirty="0" err="1" smtClean="0"/>
              <a:t>Zenker</a:t>
            </a:r>
            <a:r>
              <a:rPr lang="en-US" b="1" dirty="0" smtClean="0"/>
              <a:t> </a:t>
            </a:r>
            <a:r>
              <a:rPr lang="en-US" b="1" dirty="0" smtClean="0"/>
              <a:t>s degeneration </a:t>
            </a:r>
            <a:r>
              <a:rPr lang="en-US" dirty="0" smtClean="0"/>
              <a:t>, occurring </a:t>
            </a:r>
            <a:r>
              <a:rPr lang="en-US" dirty="0" smtClean="0"/>
              <a:t>in typhoid fever 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4733949" cy="478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1142976" y="4857760"/>
            <a:ext cx="721523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err="1" smtClean="0">
                <a:cs typeface="+mj-cs"/>
              </a:rPr>
              <a:t>Amyloid</a:t>
            </a:r>
            <a:r>
              <a:rPr lang="en-US" sz="2400" b="1" dirty="0" smtClean="0">
                <a:cs typeface="+mj-cs"/>
              </a:rPr>
              <a:t>  material seen in red pulp causing atrophy of white pulp</a:t>
            </a:r>
            <a:endParaRPr lang="ar-IQ" sz="2400" b="1" dirty="0"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28"/>
            <a:ext cx="5760535" cy="432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1571604" y="4857760"/>
            <a:ext cx="728667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 err="1" smtClean="0">
                <a:cs typeface="+mj-cs"/>
              </a:rPr>
              <a:t>Amyloid</a:t>
            </a:r>
            <a:r>
              <a:rPr lang="en-US" sz="2800" b="1" dirty="0" smtClean="0">
                <a:cs typeface="+mj-cs"/>
              </a:rPr>
              <a:t> deposits  cause pressure atrophy of </a:t>
            </a:r>
            <a:r>
              <a:rPr lang="en-US" sz="2800" b="1" dirty="0" err="1" smtClean="0">
                <a:cs typeface="+mj-cs"/>
              </a:rPr>
              <a:t>hepatocytes</a:t>
            </a:r>
            <a:endParaRPr lang="ar-IQ" sz="28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dirty="0" smtClean="0">
                <a:cs typeface="+mj-cs"/>
              </a:rPr>
              <a:t>Pathologic pigments</a:t>
            </a:r>
          </a:p>
          <a:p>
            <a:pPr algn="l">
              <a:buNone/>
            </a:pPr>
            <a:r>
              <a:rPr lang="en-US" b="1" dirty="0" smtClean="0"/>
              <a:t>Pigments</a:t>
            </a:r>
            <a:r>
              <a:rPr lang="en-US" dirty="0" smtClean="0"/>
              <a:t> are colored substances that are either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b="1" dirty="0" smtClean="0"/>
              <a:t>exogenous</a:t>
            </a:r>
            <a:r>
              <a:rPr lang="en-US" dirty="0" smtClean="0"/>
              <a:t>, coming from outside the </a:t>
            </a:r>
            <a:r>
              <a:rPr lang="en-US" dirty="0"/>
              <a:t>body , such as carbon </a:t>
            </a:r>
            <a:r>
              <a:rPr lang="en-US" dirty="0" smtClean="0"/>
              <a:t>or  </a:t>
            </a:r>
            <a:r>
              <a:rPr lang="en-US" b="1" dirty="0" smtClean="0"/>
              <a:t>endogenous</a:t>
            </a:r>
            <a:r>
              <a:rPr lang="en-US" dirty="0" smtClean="0"/>
              <a:t>, synthesized within the body itself. </a:t>
            </a:r>
          </a:p>
          <a:p>
            <a:pPr algn="l">
              <a:buNone/>
            </a:pPr>
            <a:r>
              <a:rPr lang="en-US" b="1" dirty="0" smtClean="0"/>
              <a:t>Endogenous pigments</a:t>
            </a:r>
            <a:r>
              <a:rPr lang="en-US" dirty="0" smtClean="0"/>
              <a:t> include </a:t>
            </a:r>
            <a:r>
              <a:rPr lang="en-US" dirty="0" err="1" smtClean="0"/>
              <a:t>lipofuscin</a:t>
            </a:r>
            <a:r>
              <a:rPr lang="en-US" dirty="0" smtClean="0"/>
              <a:t>  , melanin , </a:t>
            </a:r>
            <a:r>
              <a:rPr lang="en-US" dirty="0" smtClean="0"/>
              <a:t>and certain derivatives of hemoglobin. </a:t>
            </a:r>
          </a:p>
          <a:p>
            <a:pPr algn="l">
              <a:buNone/>
            </a:pPr>
            <a:r>
              <a:rPr lang="en-US" b="1" i="1" dirty="0" smtClean="0"/>
              <a:t> 1-Lipofuscin,</a:t>
            </a:r>
            <a:r>
              <a:rPr lang="en-US" b="1" dirty="0" smtClean="0"/>
              <a:t> or "wear-and-tear pigment," </a:t>
            </a:r>
            <a:r>
              <a:rPr lang="en-US" dirty="0" smtClean="0"/>
              <a:t>is an insoluble brownish-yellow granular intracellular material that accumulates in a variety of tissues (particularly the heart, liver, and brain) as a function of age or </a:t>
            </a:r>
            <a:r>
              <a:rPr lang="en-US" dirty="0" smtClean="0"/>
              <a:t>atrophy .</a:t>
            </a:r>
            <a:endParaRPr lang="ar-IQ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126163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i="1" dirty="0" smtClean="0"/>
              <a:t>2-Melanin</a:t>
            </a:r>
            <a:r>
              <a:rPr lang="en-US" b="1" dirty="0" smtClean="0"/>
              <a:t> </a:t>
            </a:r>
            <a:r>
              <a:rPr lang="en-US" dirty="0" smtClean="0"/>
              <a:t>is, </a:t>
            </a:r>
            <a:r>
              <a:rPr lang="en-US" dirty="0"/>
              <a:t>brown-black pigment that </a:t>
            </a:r>
            <a:r>
              <a:rPr lang="en-US" dirty="0" smtClean="0"/>
              <a:t>is synthesized </a:t>
            </a:r>
            <a:r>
              <a:rPr lang="en-US" dirty="0"/>
              <a:t>by melanocytes located in the </a:t>
            </a:r>
            <a:r>
              <a:rPr lang="en-US" dirty="0" smtClean="0"/>
              <a:t>epidermis and </a:t>
            </a:r>
            <a:r>
              <a:rPr lang="en-US" dirty="0"/>
              <a:t>acts as a screen against harmful ultraviolet radiation.</a:t>
            </a:r>
          </a:p>
          <a:p>
            <a:pPr algn="l">
              <a:buNone/>
            </a:pPr>
            <a:r>
              <a:rPr lang="en-US" dirty="0"/>
              <a:t>Although melanocytes are the only source </a:t>
            </a:r>
            <a:r>
              <a:rPr lang="en-US" dirty="0" smtClean="0"/>
              <a:t>of melanin</a:t>
            </a:r>
            <a:r>
              <a:rPr lang="en-US" dirty="0"/>
              <a:t>, adjacent basal keratinocytes in the skin </a:t>
            </a:r>
            <a:r>
              <a:rPr lang="en-US" dirty="0" smtClean="0"/>
              <a:t>can accumulate the </a:t>
            </a:r>
            <a:r>
              <a:rPr lang="en-US" dirty="0"/>
              <a:t>pigment (e.g., in freckles</a:t>
            </a:r>
            <a:r>
              <a:rPr lang="en-US" dirty="0" smtClean="0"/>
              <a:t>). </a:t>
            </a:r>
            <a:endParaRPr lang="en-US" dirty="0" smtClean="0"/>
          </a:p>
          <a:p>
            <a:pPr algn="l">
              <a:buNone/>
            </a:pPr>
            <a:r>
              <a:rPr lang="en-US" b="1" i="1" dirty="0" smtClean="0"/>
              <a:t>3- Hemosiderin</a:t>
            </a:r>
            <a:r>
              <a:rPr lang="en-US" dirty="0" smtClean="0"/>
              <a:t> is a hemoglobin-derived granular pigment that is golden yellow to brown and accumulates in tissues when there is a local or After </a:t>
            </a:r>
            <a:r>
              <a:rPr lang="en-US" dirty="0" err="1" smtClean="0"/>
              <a:t>lysis</a:t>
            </a:r>
            <a:r>
              <a:rPr lang="en-US" dirty="0" smtClean="0"/>
              <a:t> of the erythrocytes at the site of hemorrhage, the red cell debris is </a:t>
            </a:r>
            <a:r>
              <a:rPr lang="en-US" dirty="0" err="1" smtClean="0"/>
              <a:t>phagocytosed</a:t>
            </a:r>
            <a:r>
              <a:rPr lang="en-US" dirty="0" smtClean="0"/>
              <a:t> by macrophages; the </a:t>
            </a:r>
            <a:r>
              <a:rPr lang="en-US" dirty="0" smtClean="0"/>
              <a:t>  hemoglobin </a:t>
            </a:r>
            <a:r>
              <a:rPr lang="en-US" dirty="0" smtClean="0"/>
              <a:t>content is then catabolized by lysosomes with accumulation of the </a:t>
            </a:r>
            <a:r>
              <a:rPr lang="en-US" dirty="0" err="1" smtClean="0"/>
              <a:t>heme</a:t>
            </a:r>
            <a:r>
              <a:rPr lang="en-US" dirty="0" smtClean="0"/>
              <a:t> iron in hemosiderin.</a:t>
            </a:r>
            <a:endParaRPr lang="ar-IQ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285728"/>
            <a:ext cx="885828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exogenous pigment</a:t>
            </a:r>
          </a:p>
          <a:p>
            <a:pPr algn="l">
              <a:buNone/>
            </a:pPr>
            <a:r>
              <a:rPr lang="en-US" dirty="0" smtClean="0"/>
              <a:t>The most common exogenous pigment is </a:t>
            </a:r>
          </a:p>
          <a:p>
            <a:pPr algn="l">
              <a:buNone/>
            </a:pPr>
            <a:r>
              <a:rPr lang="en-US" b="1" i="1" dirty="0" smtClean="0"/>
              <a:t>1- inhaled pigments :-</a:t>
            </a:r>
          </a:p>
          <a:p>
            <a:pPr algn="l">
              <a:buNone/>
            </a:pPr>
            <a:r>
              <a:rPr lang="en-US" dirty="0" smtClean="0"/>
              <a:t>A- </a:t>
            </a:r>
            <a:r>
              <a:rPr lang="en-US" dirty="0" smtClean="0"/>
              <a:t>pneumoconiosis:- asbestos fibers and silica dusts. </a:t>
            </a:r>
            <a:endParaRPr lang="en-US" dirty="0" smtClean="0"/>
          </a:p>
          <a:p>
            <a:pPr algn="l">
              <a:buNone/>
            </a:pPr>
            <a:r>
              <a:rPr lang="en-US" i="1" dirty="0" smtClean="0"/>
              <a:t>B-</a:t>
            </a:r>
            <a:r>
              <a:rPr lang="en-US" i="1" dirty="0" err="1" smtClean="0"/>
              <a:t>anthracosis</a:t>
            </a:r>
            <a:r>
              <a:rPr lang="en-US" i="1" dirty="0" smtClean="0"/>
              <a:t> </a:t>
            </a:r>
            <a:r>
              <a:rPr lang="en-US" dirty="0" smtClean="0"/>
              <a:t>deposition of coal.</a:t>
            </a:r>
          </a:p>
          <a:p>
            <a:pPr algn="l">
              <a:buNone/>
            </a:pPr>
            <a:r>
              <a:rPr lang="en-US" b="1" dirty="0" smtClean="0"/>
              <a:t>2- injected pigments (tattooing ):- </a:t>
            </a:r>
          </a:p>
          <a:p>
            <a:pPr algn="l">
              <a:buNone/>
            </a:pPr>
            <a:r>
              <a:rPr lang="en-US" dirty="0" smtClean="0"/>
              <a:t>Indian ink and carbon deposit in dermis. 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642918"/>
            <a:ext cx="8643966" cy="5097467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3-</a:t>
            </a:r>
            <a:r>
              <a:rPr lang="en-US" b="1" dirty="0" smtClean="0"/>
              <a:t>Mallory s hyaline </a:t>
            </a:r>
            <a:r>
              <a:rPr lang="en-US" dirty="0" smtClean="0"/>
              <a:t>is aggregates of  intermediate filaments in the </a:t>
            </a:r>
            <a:r>
              <a:rPr lang="en-US" dirty="0" err="1" smtClean="0"/>
              <a:t>hepatocytes</a:t>
            </a:r>
            <a:r>
              <a:rPr lang="en-US" dirty="0" smtClean="0"/>
              <a:t> in case of alcoholic liver </a:t>
            </a:r>
          </a:p>
          <a:p>
            <a:pPr marL="0" indent="0" algn="l">
              <a:buNone/>
            </a:pPr>
            <a:r>
              <a:rPr lang="en-US" dirty="0" smtClean="0"/>
              <a:t>4- </a:t>
            </a:r>
            <a:r>
              <a:rPr lang="en-US" b="1" dirty="0" smtClean="0"/>
              <a:t>Russell s bodies  </a:t>
            </a:r>
            <a:r>
              <a:rPr lang="en-US" dirty="0" smtClean="0"/>
              <a:t>excessive accumulation of immunoglobulin's in plasma cells.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28"/>
            <a:ext cx="6286543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1000100" y="5000636"/>
            <a:ext cx="7000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cs typeface="+mj-cs"/>
              </a:rPr>
              <a:t>Intracellular hyaline as Russell s bodies in cytoplasm of plasma cells</a:t>
            </a:r>
            <a:endParaRPr lang="ar-IQ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285728"/>
            <a:ext cx="9001156" cy="592935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ar-IQ" dirty="0" smtClean="0"/>
          </a:p>
          <a:p>
            <a:pPr algn="l">
              <a:buNone/>
            </a:pPr>
            <a:r>
              <a:rPr lang="en-US" b="1" dirty="0" smtClean="0"/>
              <a:t>Extracellular hyaline is seen in connective tissues.</a:t>
            </a:r>
          </a:p>
          <a:p>
            <a:pPr algn="l">
              <a:buNone/>
            </a:pPr>
            <a:r>
              <a:rPr lang="en-US" dirty="0" smtClean="0"/>
              <a:t>Examples of extracellular hyaline change as :-</a:t>
            </a:r>
          </a:p>
          <a:p>
            <a:pPr algn="l">
              <a:buNone/>
            </a:pPr>
            <a:r>
              <a:rPr lang="en-US" dirty="0" smtClean="0"/>
              <a:t>1- </a:t>
            </a:r>
            <a:r>
              <a:rPr lang="en-US" b="1" dirty="0" smtClean="0"/>
              <a:t>Hyaline degeneration </a:t>
            </a:r>
            <a:r>
              <a:rPr lang="en-US" dirty="0" smtClean="0"/>
              <a:t>in </a:t>
            </a:r>
            <a:r>
              <a:rPr lang="en-US" b="1" dirty="0" err="1" smtClean="0"/>
              <a:t>leiomyomas</a:t>
            </a:r>
            <a:r>
              <a:rPr lang="en-US" dirty="0" smtClean="0"/>
              <a:t> of  the uterus. </a:t>
            </a:r>
          </a:p>
          <a:p>
            <a:pPr algn="l">
              <a:buNone/>
            </a:pPr>
            <a:r>
              <a:rPr lang="en-US" dirty="0" smtClean="0"/>
              <a:t>2- </a:t>
            </a:r>
            <a:r>
              <a:rPr lang="en-US" b="1" dirty="0" err="1" smtClean="0"/>
              <a:t>Hyalinised</a:t>
            </a:r>
            <a:r>
              <a:rPr lang="en-US" b="1" dirty="0" smtClean="0"/>
              <a:t> old scar </a:t>
            </a:r>
            <a:r>
              <a:rPr lang="en-US" dirty="0" smtClean="0"/>
              <a:t>of fibro- </a:t>
            </a:r>
            <a:r>
              <a:rPr lang="en-US" dirty="0" err="1" smtClean="0"/>
              <a:t>collagenous</a:t>
            </a:r>
            <a:r>
              <a:rPr lang="en-US" dirty="0" smtClean="0"/>
              <a:t> tissues.</a:t>
            </a:r>
          </a:p>
          <a:p>
            <a:pPr algn="l">
              <a:buNone/>
            </a:pPr>
            <a:r>
              <a:rPr lang="en-US" dirty="0" smtClean="0"/>
              <a:t>3- </a:t>
            </a:r>
            <a:r>
              <a:rPr lang="en-US" b="1" dirty="0" err="1" smtClean="0"/>
              <a:t>Hyalinised</a:t>
            </a:r>
            <a:r>
              <a:rPr lang="en-US" b="1" dirty="0" smtClean="0"/>
              <a:t> </a:t>
            </a:r>
            <a:r>
              <a:rPr lang="en-US" b="1" dirty="0" err="1" smtClean="0"/>
              <a:t>glomeruli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b="1" dirty="0" smtClean="0"/>
              <a:t>chronic </a:t>
            </a:r>
            <a:r>
              <a:rPr lang="en-US" b="1" dirty="0" err="1" smtClean="0"/>
              <a:t>glomerulonephritis</a:t>
            </a:r>
            <a:r>
              <a:rPr lang="en-US" b="1" dirty="0" smtClean="0"/>
              <a:t>.</a:t>
            </a:r>
          </a:p>
          <a:p>
            <a:pPr algn="l">
              <a:buNone/>
            </a:pPr>
            <a:r>
              <a:rPr lang="en-US" b="1" dirty="0" smtClean="0"/>
              <a:t>4- Hyaline </a:t>
            </a:r>
            <a:r>
              <a:rPr lang="en-US" b="1" dirty="0" smtClean="0"/>
              <a:t>arteriosclerosis </a:t>
            </a:r>
            <a:r>
              <a:rPr lang="en-US" dirty="0" smtClean="0"/>
              <a:t>in renal vessels in hypertension and diabetes mellitus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8604"/>
            <a:ext cx="592935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1571604" y="5357826"/>
            <a:ext cx="600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cs typeface="+mj-cs"/>
              </a:rPr>
              <a:t>Extracellular hyaline  deposit in </a:t>
            </a:r>
            <a:r>
              <a:rPr lang="en-US" b="1" dirty="0" err="1" smtClean="0">
                <a:cs typeface="+mj-cs"/>
              </a:rPr>
              <a:t>leiomyoma</a:t>
            </a:r>
            <a:r>
              <a:rPr lang="en-US" b="1" dirty="0" smtClean="0">
                <a:cs typeface="+mj-cs"/>
              </a:rPr>
              <a:t> uterus</a:t>
            </a:r>
            <a:endParaRPr lang="ar-IQ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ohaned\Desktop\Capture.PNG hyalin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28"/>
            <a:ext cx="5737742" cy="4544423"/>
          </a:xfrm>
          <a:prstGeom prst="rect">
            <a:avLst/>
          </a:prstGeom>
          <a:noFill/>
        </p:spPr>
      </p:pic>
      <p:sp>
        <p:nvSpPr>
          <p:cNvPr id="6" name="مربع نص 5"/>
          <p:cNvSpPr txBox="1"/>
          <p:nvPr/>
        </p:nvSpPr>
        <p:spPr>
          <a:xfrm>
            <a:off x="1928794" y="4929198"/>
            <a:ext cx="60007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Hyaline arteriolosclerosis. The arteriolar wall is </a:t>
            </a:r>
            <a:r>
              <a:rPr lang="en-US" dirty="0" err="1" smtClean="0"/>
              <a:t>hyalinized</a:t>
            </a:r>
            <a:r>
              <a:rPr lang="en-US" dirty="0" smtClean="0"/>
              <a:t> and the lumen is markedly narrowed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/>
              <a:t>Mucoid</a:t>
            </a:r>
            <a:r>
              <a:rPr lang="en-US" b="1" dirty="0" smtClean="0"/>
              <a:t>  degeneration </a:t>
            </a:r>
          </a:p>
          <a:p>
            <a:pPr algn="l">
              <a:buNone/>
            </a:pPr>
            <a:r>
              <a:rPr lang="en-US" sz="2400" dirty="0" smtClean="0"/>
              <a:t>There is a change characterized by accumulation of mucin in intracellular and extracellular loci.</a:t>
            </a:r>
          </a:p>
          <a:p>
            <a:pPr algn="l">
              <a:buNone/>
            </a:pPr>
            <a:r>
              <a:rPr lang="en-US" sz="2400" dirty="0" smtClean="0"/>
              <a:t>Mucin  is a glycoprotein secreted  by mucous glands .</a:t>
            </a:r>
          </a:p>
          <a:p>
            <a:pPr marL="0" indent="0" algn="l">
              <a:buNone/>
            </a:pPr>
            <a:r>
              <a:rPr lang="en-US" sz="2400" b="1" dirty="0" smtClean="0"/>
              <a:t>Epithelial mucin examples </a:t>
            </a:r>
          </a:p>
          <a:p>
            <a:pPr algn="l">
              <a:buNone/>
            </a:pPr>
            <a:r>
              <a:rPr lang="en-US" sz="2400" dirty="0" smtClean="0"/>
              <a:t>1- </a:t>
            </a:r>
            <a:r>
              <a:rPr lang="en-US" sz="2400" b="1" dirty="0" smtClean="0"/>
              <a:t>Catarrhal inflammation </a:t>
            </a:r>
            <a:r>
              <a:rPr lang="en-US" sz="2400" dirty="0" smtClean="0"/>
              <a:t>of mucous membrane of respiratory tract </a:t>
            </a:r>
            <a:r>
              <a:rPr lang="ar-IQ" sz="2400" dirty="0" smtClean="0"/>
              <a:t> </a:t>
            </a:r>
            <a:r>
              <a:rPr lang="en-US" sz="2400" dirty="0" smtClean="0"/>
              <a:t>;alimentary tract ;and uterus .</a:t>
            </a:r>
          </a:p>
          <a:p>
            <a:pPr algn="l">
              <a:buNone/>
            </a:pPr>
            <a:r>
              <a:rPr lang="en-US" sz="2400" dirty="0" smtClean="0"/>
              <a:t> 2- </a:t>
            </a:r>
            <a:r>
              <a:rPr lang="en-US" sz="2400" b="1" dirty="0" err="1" smtClean="0"/>
              <a:t>Obsruction</a:t>
            </a:r>
            <a:r>
              <a:rPr lang="en-US" sz="2400" b="1" dirty="0" smtClean="0"/>
              <a:t> of duct </a:t>
            </a:r>
            <a:r>
              <a:rPr lang="en-US" sz="2400" dirty="0" smtClean="0"/>
              <a:t>leading to </a:t>
            </a:r>
            <a:r>
              <a:rPr lang="en-US" sz="2400" b="1" dirty="0" err="1" smtClean="0"/>
              <a:t>mucocele</a:t>
            </a:r>
            <a:r>
              <a:rPr lang="en-US" sz="2400" dirty="0" smtClean="0"/>
              <a:t> in the oral cavity   .</a:t>
            </a:r>
            <a:endParaRPr lang="ar-IQ" sz="2400" dirty="0" smtClean="0"/>
          </a:p>
          <a:p>
            <a:pPr algn="l">
              <a:buNone/>
            </a:pPr>
            <a:r>
              <a:rPr lang="ar-IQ" sz="2400" dirty="0" smtClean="0"/>
              <a:t> </a:t>
            </a:r>
            <a:r>
              <a:rPr lang="en-US" sz="2400" dirty="0" smtClean="0"/>
              <a:t>of ovary ; stomach ;and large </a:t>
            </a:r>
            <a:r>
              <a:rPr lang="en-US" sz="2400" dirty="0" smtClean="0"/>
              <a:t>bowel.</a:t>
            </a:r>
            <a:r>
              <a:rPr lang="ar-IQ" sz="2400" dirty="0" smtClean="0"/>
              <a:t> </a:t>
            </a:r>
            <a:r>
              <a:rPr lang="en-US" sz="2400" dirty="0" smtClean="0"/>
              <a:t>tumor</a:t>
            </a:r>
            <a:r>
              <a:rPr lang="ar-IQ" sz="2400" dirty="0" smtClean="0"/>
              <a:t> </a:t>
            </a:r>
            <a:r>
              <a:rPr lang="en-US" sz="2400" dirty="0" smtClean="0"/>
              <a:t>Secreting </a:t>
            </a:r>
            <a:r>
              <a:rPr lang="ar-IQ" sz="2400" dirty="0" smtClean="0"/>
              <a:t> </a:t>
            </a:r>
            <a:r>
              <a:rPr lang="en-US" sz="2400" dirty="0" smtClean="0"/>
              <a:t>3- mucin</a:t>
            </a:r>
          </a:p>
          <a:p>
            <a:pPr algn="l">
              <a:buNone/>
            </a:pPr>
            <a:r>
              <a:rPr lang="en-US" sz="2400" dirty="0" smtClean="0"/>
              <a:t>4- </a:t>
            </a:r>
            <a:r>
              <a:rPr lang="en-US" sz="2400" b="1" dirty="0" smtClean="0"/>
              <a:t>fibrosis </a:t>
            </a:r>
            <a:r>
              <a:rPr lang="en-US" sz="2400" dirty="0" smtClean="0"/>
              <a:t>of the pancreas 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6357982" cy="499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857224" y="5286388"/>
            <a:ext cx="7286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cs typeface="+mj-cs"/>
              </a:rPr>
              <a:t> intra </a:t>
            </a:r>
            <a:r>
              <a:rPr lang="en-US" sz="2400" b="1" dirty="0" err="1" smtClean="0">
                <a:cs typeface="+mj-cs"/>
              </a:rPr>
              <a:t>cytoplasmic</a:t>
            </a:r>
            <a:r>
              <a:rPr lang="en-US" sz="2400" b="1" dirty="0" smtClean="0">
                <a:cs typeface="+mj-cs"/>
              </a:rPr>
              <a:t> </a:t>
            </a:r>
            <a:r>
              <a:rPr lang="en-US" sz="2400" b="1" dirty="0" err="1" smtClean="0">
                <a:cs typeface="+mj-cs"/>
              </a:rPr>
              <a:t>Mucinous</a:t>
            </a:r>
            <a:r>
              <a:rPr lang="en-US" sz="2400" b="1" dirty="0" smtClean="0">
                <a:cs typeface="+mj-cs"/>
              </a:rPr>
              <a:t> material in epithelial cell of ovary</a:t>
            </a:r>
            <a:endParaRPr lang="ar-IQ" sz="24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845</Words>
  <Application>Microsoft Office PowerPoint</Application>
  <PresentationFormat>عرض على الشاشة (3:4)‏</PresentationFormat>
  <Paragraphs>91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Cholesterol and Cholesteryl Esters Cellular cholesterol metabolism is tightly regulated to synthesis of  normal cell membrane without significant intracellular accumulation. phagocytic cells (macrophages ) may become overloaded with lipid (cholesterol,and cholesteryl esters) in several different pathologic processes.   Atherosclerosis is the most important example for this change  .</vt:lpstr>
      <vt:lpstr>Hyaline change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mohaned adel</dc:creator>
  <cp:lastModifiedBy>DR.Ahmed Saker 2O11</cp:lastModifiedBy>
  <cp:revision>84</cp:revision>
  <dcterms:created xsi:type="dcterms:W3CDTF">2019-10-26T04:59:08Z</dcterms:created>
  <dcterms:modified xsi:type="dcterms:W3CDTF">2021-11-03T06:43:43Z</dcterms:modified>
</cp:coreProperties>
</file>